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44"/>
  </p:notesMasterIdLst>
  <p:sldIdLst>
    <p:sldId id="256" r:id="rId2"/>
    <p:sldId id="287" r:id="rId3"/>
    <p:sldId id="306" r:id="rId4"/>
    <p:sldId id="288" r:id="rId5"/>
    <p:sldId id="308" r:id="rId6"/>
    <p:sldId id="289" r:id="rId7"/>
    <p:sldId id="311" r:id="rId8"/>
    <p:sldId id="312" r:id="rId9"/>
    <p:sldId id="313" r:id="rId10"/>
    <p:sldId id="291" r:id="rId11"/>
    <p:sldId id="292" r:id="rId12"/>
    <p:sldId id="293" r:id="rId13"/>
    <p:sldId id="316" r:id="rId14"/>
    <p:sldId id="290" r:id="rId15"/>
    <p:sldId id="309" r:id="rId16"/>
    <p:sldId id="318" r:id="rId17"/>
    <p:sldId id="319" r:id="rId18"/>
    <p:sldId id="320" r:id="rId19"/>
    <p:sldId id="321" r:id="rId20"/>
    <p:sldId id="322" r:id="rId21"/>
    <p:sldId id="323" r:id="rId22"/>
    <p:sldId id="324" r:id="rId23"/>
    <p:sldId id="325" r:id="rId24"/>
    <p:sldId id="326" r:id="rId25"/>
    <p:sldId id="310" r:id="rId26"/>
    <p:sldId id="270" r:id="rId27"/>
    <p:sldId id="642" r:id="rId28"/>
    <p:sldId id="643" r:id="rId29"/>
    <p:sldId id="644" r:id="rId30"/>
    <p:sldId id="645" r:id="rId31"/>
    <p:sldId id="646" r:id="rId32"/>
    <p:sldId id="647" r:id="rId33"/>
    <p:sldId id="648" r:id="rId34"/>
    <p:sldId id="649" r:id="rId35"/>
    <p:sldId id="650" r:id="rId36"/>
    <p:sldId id="651" r:id="rId37"/>
    <p:sldId id="652" r:id="rId38"/>
    <p:sldId id="653" r:id="rId39"/>
    <p:sldId id="654" r:id="rId40"/>
    <p:sldId id="655" r:id="rId41"/>
    <p:sldId id="656" r:id="rId42"/>
    <p:sldId id="657" r:id="rId43"/>
    <p:sldId id="658" r:id="rId44"/>
    <p:sldId id="659" r:id="rId45"/>
    <p:sldId id="660" r:id="rId46"/>
    <p:sldId id="661" r:id="rId47"/>
    <p:sldId id="662" r:id="rId48"/>
    <p:sldId id="663" r:id="rId49"/>
    <p:sldId id="664" r:id="rId50"/>
    <p:sldId id="665" r:id="rId51"/>
    <p:sldId id="666" r:id="rId52"/>
    <p:sldId id="667" r:id="rId53"/>
    <p:sldId id="668" r:id="rId54"/>
    <p:sldId id="669" r:id="rId55"/>
    <p:sldId id="670" r:id="rId56"/>
    <p:sldId id="671" r:id="rId57"/>
    <p:sldId id="672" r:id="rId58"/>
    <p:sldId id="673" r:id="rId59"/>
    <p:sldId id="674" r:id="rId60"/>
    <p:sldId id="675" r:id="rId61"/>
    <p:sldId id="676" r:id="rId62"/>
    <p:sldId id="677"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540" r:id="rId82"/>
    <p:sldId id="559" r:id="rId83"/>
    <p:sldId id="560" r:id="rId84"/>
    <p:sldId id="561" r:id="rId85"/>
    <p:sldId id="562" r:id="rId86"/>
    <p:sldId id="563" r:id="rId87"/>
    <p:sldId id="564" r:id="rId88"/>
    <p:sldId id="565" r:id="rId89"/>
    <p:sldId id="566" r:id="rId90"/>
    <p:sldId id="567" r:id="rId91"/>
    <p:sldId id="569" r:id="rId92"/>
    <p:sldId id="568" r:id="rId93"/>
    <p:sldId id="570" r:id="rId94"/>
    <p:sldId id="574" r:id="rId95"/>
    <p:sldId id="580" r:id="rId96"/>
    <p:sldId id="581" r:id="rId97"/>
    <p:sldId id="572" r:id="rId98"/>
    <p:sldId id="571" r:id="rId99"/>
    <p:sldId id="576" r:id="rId100"/>
    <p:sldId id="575" r:id="rId101"/>
    <p:sldId id="573" r:id="rId102"/>
    <p:sldId id="539" r:id="rId103"/>
    <p:sldId id="541" r:id="rId104"/>
    <p:sldId id="583" r:id="rId105"/>
    <p:sldId id="584" r:id="rId106"/>
    <p:sldId id="585" r:id="rId107"/>
    <p:sldId id="586" r:id="rId108"/>
    <p:sldId id="637" r:id="rId109"/>
    <p:sldId id="545" r:id="rId110"/>
    <p:sldId id="542" r:id="rId111"/>
    <p:sldId id="546" r:id="rId112"/>
    <p:sldId id="582" r:id="rId113"/>
    <p:sldId id="543" r:id="rId114"/>
    <p:sldId id="547" r:id="rId115"/>
    <p:sldId id="590" r:id="rId116"/>
    <p:sldId id="591" r:id="rId117"/>
    <p:sldId id="587" r:id="rId118"/>
    <p:sldId id="548" r:id="rId119"/>
    <p:sldId id="551" r:id="rId120"/>
    <p:sldId id="592" r:id="rId121"/>
    <p:sldId id="552" r:id="rId122"/>
    <p:sldId id="553" r:id="rId123"/>
    <p:sldId id="549" r:id="rId124"/>
    <p:sldId id="625" r:id="rId125"/>
    <p:sldId id="626" r:id="rId126"/>
    <p:sldId id="627" r:id="rId127"/>
    <p:sldId id="628" r:id="rId128"/>
    <p:sldId id="588" r:id="rId129"/>
    <p:sldId id="629" r:id="rId130"/>
    <p:sldId id="630" r:id="rId131"/>
    <p:sldId id="631" r:id="rId132"/>
    <p:sldId id="555" r:id="rId133"/>
    <p:sldId id="554" r:id="rId134"/>
    <p:sldId id="556" r:id="rId135"/>
    <p:sldId id="557" r:id="rId136"/>
    <p:sldId id="593" r:id="rId137"/>
    <p:sldId id="638" r:id="rId138"/>
    <p:sldId id="633" r:id="rId139"/>
    <p:sldId id="634" r:id="rId140"/>
    <p:sldId id="640" r:id="rId141"/>
    <p:sldId id="641" r:id="rId142"/>
    <p:sldId id="639" r:id="rId143"/>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E1B982F2-C45A-4C33-B2D4-5A8364CDFB39}">
          <p14:sldIdLst>
            <p14:sldId id="256"/>
            <p14:sldId id="287"/>
            <p14:sldId id="306"/>
            <p14:sldId id="288"/>
            <p14:sldId id="308"/>
            <p14:sldId id="289"/>
            <p14:sldId id="311"/>
            <p14:sldId id="312"/>
            <p14:sldId id="313"/>
            <p14:sldId id="291"/>
            <p14:sldId id="292"/>
            <p14:sldId id="293"/>
            <p14:sldId id="316"/>
            <p14:sldId id="290"/>
            <p14:sldId id="309"/>
            <p14:sldId id="318"/>
            <p14:sldId id="319"/>
            <p14:sldId id="320"/>
            <p14:sldId id="321"/>
            <p14:sldId id="322"/>
            <p14:sldId id="323"/>
            <p14:sldId id="324"/>
            <p14:sldId id="325"/>
            <p14:sldId id="326"/>
            <p14:sldId id="310"/>
            <p14:sldId id="270"/>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540"/>
            <p14:sldId id="559"/>
            <p14:sldId id="560"/>
            <p14:sldId id="561"/>
            <p14:sldId id="562"/>
            <p14:sldId id="563"/>
            <p14:sldId id="564"/>
            <p14:sldId id="565"/>
            <p14:sldId id="566"/>
            <p14:sldId id="567"/>
            <p14:sldId id="569"/>
            <p14:sldId id="568"/>
            <p14:sldId id="570"/>
            <p14:sldId id="574"/>
            <p14:sldId id="580"/>
            <p14:sldId id="581"/>
            <p14:sldId id="572"/>
            <p14:sldId id="571"/>
            <p14:sldId id="576"/>
            <p14:sldId id="575"/>
            <p14:sldId id="573"/>
            <p14:sldId id="539"/>
            <p14:sldId id="541"/>
            <p14:sldId id="583"/>
            <p14:sldId id="584"/>
            <p14:sldId id="585"/>
            <p14:sldId id="586"/>
            <p14:sldId id="637"/>
            <p14:sldId id="545"/>
            <p14:sldId id="542"/>
            <p14:sldId id="546"/>
            <p14:sldId id="582"/>
            <p14:sldId id="543"/>
            <p14:sldId id="547"/>
            <p14:sldId id="590"/>
            <p14:sldId id="591"/>
            <p14:sldId id="587"/>
            <p14:sldId id="548"/>
            <p14:sldId id="551"/>
            <p14:sldId id="592"/>
            <p14:sldId id="552"/>
            <p14:sldId id="553"/>
            <p14:sldId id="549"/>
            <p14:sldId id="625"/>
            <p14:sldId id="626"/>
            <p14:sldId id="627"/>
            <p14:sldId id="628"/>
            <p14:sldId id="588"/>
            <p14:sldId id="629"/>
            <p14:sldId id="630"/>
            <p14:sldId id="631"/>
            <p14:sldId id="555"/>
            <p14:sldId id="554"/>
            <p14:sldId id="556"/>
            <p14:sldId id="557"/>
            <p14:sldId id="593"/>
            <p14:sldId id="638"/>
            <p14:sldId id="633"/>
            <p14:sldId id="634"/>
            <p14:sldId id="640"/>
            <p14:sldId id="641"/>
            <p14:sldId id="63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8" autoAdjust="0"/>
    <p:restoredTop sz="88432" autoAdjust="0"/>
  </p:normalViewPr>
  <p:slideViewPr>
    <p:cSldViewPr>
      <p:cViewPr varScale="1">
        <p:scale>
          <a:sx n="82" d="100"/>
          <a:sy n="82" d="100"/>
        </p:scale>
        <p:origin x="820" y="48"/>
      </p:cViewPr>
      <p:guideLst>
        <p:guide orient="horz" pos="1620"/>
        <p:guide pos="2880"/>
      </p:guideLst>
    </p:cSldViewPr>
  </p:slideViewPr>
  <p:outlineViewPr>
    <p:cViewPr>
      <p:scale>
        <a:sx n="33" d="100"/>
        <a:sy n="33" d="100"/>
      </p:scale>
      <p:origin x="0" y="-62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282BD7-0DC5-442E-8012-D228C16CE9A1}" type="datetimeFigureOut">
              <a:rPr lang="zh-TW" altLang="en-US" smtClean="0"/>
              <a:t>2021/3/19</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0B4784-3D31-4256-9298-DFF1CB4ECC11}" type="slidenum">
              <a:rPr lang="zh-TW" altLang="en-US" smtClean="0"/>
              <a:t>‹#›</a:t>
            </a:fld>
            <a:endParaRPr lang="zh-TW" altLang="en-US"/>
          </a:p>
        </p:txBody>
      </p:sp>
    </p:spTree>
    <p:extLst>
      <p:ext uri="{BB962C8B-B14F-4D97-AF65-F5344CB8AC3E}">
        <p14:creationId xmlns:p14="http://schemas.microsoft.com/office/powerpoint/2010/main" val="3316224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nvidia.com/deeplearning/sdk/tensorrt-developer-guide/index.html#dla_layer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evblogs.nvidia.com/tensorrt-3-faster-tensorflow-inference/"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devblogs.nvidia.com/deploying-deep-learning-nvidia-tensorrt/"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nvidia.com/deeplearning/sdk/tensorrt-developer-guide/index.html#dla_layer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1</a:t>
            </a:fld>
            <a:endParaRPr lang="zh-TW" altLang="en-US"/>
          </a:p>
        </p:txBody>
      </p:sp>
    </p:spTree>
    <p:extLst>
      <p:ext uri="{BB962C8B-B14F-4D97-AF65-F5344CB8AC3E}">
        <p14:creationId xmlns:p14="http://schemas.microsoft.com/office/powerpoint/2010/main" val="4103572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國外也有針對加速通關的應用，但更多是基於反恐及安全因素的犯罪偵防應用，畢竟歐美恐怖攻擊事件頻傳。例如</a:t>
            </a:r>
            <a:r>
              <a:rPr lang="en-US" altLang="zh-TW" sz="1200" b="0" i="0" kern="1200" dirty="0">
                <a:solidFill>
                  <a:schemeClr val="tx1"/>
                </a:solidFill>
                <a:effectLst/>
                <a:latin typeface="+mn-lt"/>
                <a:ea typeface="+mn-ea"/>
                <a:cs typeface="+mn-cs"/>
              </a:rPr>
              <a:t>2017</a:t>
            </a:r>
            <a:r>
              <a:rPr lang="zh-TW" altLang="en-US" sz="1200" b="0" i="0" kern="1200" dirty="0">
                <a:solidFill>
                  <a:schemeClr val="tx1"/>
                </a:solidFill>
                <a:effectLst/>
                <a:latin typeface="+mn-lt"/>
                <a:ea typeface="+mn-ea"/>
                <a:cs typeface="+mn-cs"/>
              </a:rPr>
              <a:t>年美國國土安全部（</a:t>
            </a:r>
            <a:r>
              <a:rPr lang="en-US" altLang="zh-TW" sz="1200" b="0" i="0" kern="1200" dirty="0">
                <a:solidFill>
                  <a:schemeClr val="tx1"/>
                </a:solidFill>
                <a:effectLst/>
                <a:latin typeface="+mn-lt"/>
                <a:ea typeface="+mn-ea"/>
                <a:cs typeface="+mn-cs"/>
              </a:rPr>
              <a:t>DHS</a:t>
            </a:r>
            <a:r>
              <a:rPr lang="zh-TW" altLang="en-US" sz="1200" b="0" i="0" kern="1200" dirty="0">
                <a:solidFill>
                  <a:schemeClr val="tx1"/>
                </a:solidFill>
                <a:effectLst/>
                <a:latin typeface="+mn-lt"/>
                <a:ea typeface="+mn-ea"/>
                <a:cs typeface="+mn-cs"/>
              </a:rPr>
              <a:t>），開始於全美</a:t>
            </a:r>
            <a:r>
              <a:rPr lang="en-US" altLang="zh-TW" sz="1200" b="0" i="0" kern="1200" dirty="0">
                <a:solidFill>
                  <a:schemeClr val="tx1"/>
                </a:solidFill>
                <a:effectLst/>
                <a:latin typeface="+mn-lt"/>
                <a:ea typeface="+mn-ea"/>
                <a:cs typeface="+mn-cs"/>
              </a:rPr>
              <a:t>9</a:t>
            </a:r>
            <a:r>
              <a:rPr lang="zh-TW" altLang="en-US" sz="1200" b="0" i="0" kern="1200" dirty="0">
                <a:solidFill>
                  <a:schemeClr val="tx1"/>
                </a:solidFill>
                <a:effectLst/>
                <a:latin typeface="+mn-lt"/>
                <a:ea typeface="+mn-ea"/>
                <a:cs typeface="+mn-cs"/>
              </a:rPr>
              <a:t>座國際機場，安裝臉部掃描裝置，對所有離境旅客施行臉部辨識，包含外國旅客及美國公民，目的是為了與</a:t>
            </a:r>
            <a:r>
              <a:rPr lang="en-US" altLang="zh-TW" sz="1200" b="0" i="0" kern="1200" dirty="0">
                <a:solidFill>
                  <a:schemeClr val="tx1"/>
                </a:solidFill>
                <a:effectLst/>
                <a:latin typeface="+mn-lt"/>
                <a:ea typeface="+mn-ea"/>
                <a:cs typeface="+mn-cs"/>
              </a:rPr>
              <a:t>DHS</a:t>
            </a:r>
            <a:r>
              <a:rPr lang="zh-TW" altLang="en-US" sz="1200" b="0" i="0" kern="1200" dirty="0">
                <a:solidFill>
                  <a:schemeClr val="tx1"/>
                </a:solidFill>
                <a:effectLst/>
                <a:latin typeface="+mn-lt"/>
                <a:ea typeface="+mn-ea"/>
                <a:cs typeface="+mn-cs"/>
              </a:rPr>
              <a:t>的資料庫進行身分核對。</a:t>
            </a:r>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32</a:t>
            </a:fld>
            <a:endParaRPr lang="zh-TW" altLang="en-US"/>
          </a:p>
        </p:txBody>
      </p:sp>
    </p:spTree>
    <p:extLst>
      <p:ext uri="{BB962C8B-B14F-4D97-AF65-F5344CB8AC3E}">
        <p14:creationId xmlns:p14="http://schemas.microsoft.com/office/powerpoint/2010/main" val="52773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無人機可以飛到人跡罕至的危險區域進行探險，並以特有方式拍攝鳥瞰圖像。</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邊緣計算（</a:t>
            </a:r>
            <a:r>
              <a:rPr lang="en-US" altLang="zh-TW" sz="1200" b="0" i="0" kern="1200" dirty="0" smtClean="0">
                <a:solidFill>
                  <a:schemeClr val="tx1"/>
                </a:solidFill>
                <a:effectLst/>
                <a:latin typeface="+mn-lt"/>
                <a:ea typeface="+mn-ea"/>
                <a:cs typeface="+mn-cs"/>
              </a:rPr>
              <a:t>Edge Computing </a:t>
            </a:r>
            <a:r>
              <a:rPr lang="zh-TW" altLang="en-US" sz="1200" b="0" i="0" kern="1200" dirty="0" smtClean="0">
                <a:solidFill>
                  <a:schemeClr val="tx1"/>
                </a:solidFill>
                <a:effectLst/>
                <a:latin typeface="+mn-lt"/>
                <a:ea typeface="+mn-ea"/>
                <a:cs typeface="+mn-cs"/>
              </a:rPr>
              <a:t>）使無人機能夠檢查數據並實時響應數據。例如，當無人機識別到車禍時，該設備可以向附近的行人提供關於殘骸的有價值的</a:t>
            </a:r>
            <a:r>
              <a:rPr lang="zh-TW" altLang="en-US" sz="1200" b="0" i="0" kern="1200" smtClean="0">
                <a:solidFill>
                  <a:schemeClr val="tx1"/>
                </a:solidFill>
                <a:effectLst/>
                <a:latin typeface="+mn-lt"/>
                <a:ea typeface="+mn-ea"/>
                <a:cs typeface="+mn-cs"/>
              </a:rPr>
              <a:t>信息。</a:t>
            </a:r>
            <a:r>
              <a:rPr lang="zh-TW" altLang="en-US" smtClean="0"/>
              <a:t/>
            </a:r>
            <a:br>
              <a:rPr lang="zh-TW" altLang="en-US" smtClean="0"/>
            </a:br>
            <a:r>
              <a:rPr lang="zh-TW" altLang="en-US" smtClean="0"/>
              <a:t/>
            </a:r>
            <a:br>
              <a:rPr lang="zh-TW" altLang="en-US" smtClean="0"/>
            </a:br>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34</a:t>
            </a:fld>
            <a:endParaRPr lang="zh-TW" altLang="en-US"/>
          </a:p>
        </p:txBody>
      </p:sp>
    </p:spTree>
    <p:extLst>
      <p:ext uri="{BB962C8B-B14F-4D97-AF65-F5344CB8AC3E}">
        <p14:creationId xmlns:p14="http://schemas.microsoft.com/office/powerpoint/2010/main" val="1987785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35</a:t>
            </a:fld>
            <a:endParaRPr lang="zh-TW" altLang="en-US"/>
          </a:p>
        </p:txBody>
      </p:sp>
    </p:spTree>
    <p:extLst>
      <p:ext uri="{BB962C8B-B14F-4D97-AF65-F5344CB8AC3E}">
        <p14:creationId xmlns:p14="http://schemas.microsoft.com/office/powerpoint/2010/main" val="3514799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38</a:t>
            </a:fld>
            <a:endParaRPr lang="zh-TW" altLang="en-US"/>
          </a:p>
        </p:txBody>
      </p:sp>
    </p:spTree>
    <p:extLst>
      <p:ext uri="{BB962C8B-B14F-4D97-AF65-F5344CB8AC3E}">
        <p14:creationId xmlns:p14="http://schemas.microsoft.com/office/powerpoint/2010/main" val="358085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Nvidia</a:t>
            </a:r>
            <a:r>
              <a:rPr lang="en-US" altLang="zh-TW" baseline="0" dirty="0" smtClean="0"/>
              <a:t> </a:t>
            </a:r>
            <a:r>
              <a:rPr lang="zh-TW" altLang="en-US" baseline="0" dirty="0" smtClean="0"/>
              <a:t>推出一系列專為 </a:t>
            </a:r>
            <a:r>
              <a:rPr lang="en-US" altLang="zh-TW" baseline="0" dirty="0" smtClean="0"/>
              <a:t>AI </a:t>
            </a:r>
            <a:r>
              <a:rPr lang="zh-TW" altLang="en-US" baseline="0" dirty="0" smtClean="0"/>
              <a:t>模型運算所推出的</a:t>
            </a:r>
            <a:r>
              <a:rPr lang="en-US" altLang="zh-TW" baseline="0" dirty="0" smtClean="0"/>
              <a:t> Edge device </a:t>
            </a:r>
            <a:r>
              <a:rPr lang="zh-TW" altLang="en-US" baseline="0" dirty="0" smtClean="0"/>
              <a:t>，</a:t>
            </a:r>
            <a:r>
              <a:rPr lang="en-US" altLang="zh-TW" baseline="0" dirty="0" err="1" smtClean="0"/>
              <a:t>Nvidia</a:t>
            </a:r>
            <a:r>
              <a:rPr lang="en-US" altLang="zh-TW" baseline="0" dirty="0" smtClean="0"/>
              <a:t> Jetson </a:t>
            </a:r>
            <a:r>
              <a:rPr lang="zh-TW" altLang="en-US" baseline="0" dirty="0" smtClean="0"/>
              <a:t>系統提供更快的速度及更低的耗能執行</a:t>
            </a:r>
            <a:r>
              <a:rPr lang="en-US" altLang="zh-TW" baseline="0" dirty="0" smtClean="0"/>
              <a:t>AI</a:t>
            </a:r>
            <a:r>
              <a:rPr lang="zh-TW" altLang="en-US" baseline="0" dirty="0" smtClean="0"/>
              <a:t> 應用軟體，每個系統都是一個完整的模組系統，具有</a:t>
            </a:r>
            <a:r>
              <a:rPr lang="en-US" altLang="zh-TW" baseline="0" dirty="0" smtClean="0"/>
              <a:t>CPU</a:t>
            </a:r>
            <a:r>
              <a:rPr lang="zh-TW" altLang="en-US" baseline="0" dirty="0" smtClean="0"/>
              <a:t>、</a:t>
            </a:r>
            <a:r>
              <a:rPr lang="en-US" altLang="zh-TW" baseline="0" dirty="0" smtClean="0"/>
              <a:t>GPU</a:t>
            </a:r>
            <a:r>
              <a:rPr lang="zh-TW" altLang="en-US" baseline="0" dirty="0" smtClean="0"/>
              <a:t>、</a:t>
            </a:r>
            <a:r>
              <a:rPr lang="en-US" altLang="zh-TW" baseline="0" dirty="0" smtClean="0"/>
              <a:t>DRAM</a:t>
            </a:r>
            <a:r>
              <a:rPr lang="zh-TW" altLang="en-US" baseline="0" dirty="0" smtClean="0"/>
              <a:t>、</a:t>
            </a:r>
            <a:r>
              <a:rPr lang="en-US" altLang="zh-TW" baseline="0" dirty="0" smtClean="0"/>
              <a:t>PMIC</a:t>
            </a:r>
            <a:r>
              <a:rPr lang="zh-TW" altLang="en-US" baseline="0" dirty="0" smtClean="0"/>
              <a:t>、</a:t>
            </a:r>
            <a:r>
              <a:rPr lang="zh-TW" altLang="en-US" sz="1200" b="0" i="0" kern="1200" dirty="0" smtClean="0">
                <a:solidFill>
                  <a:schemeClr val="tx1"/>
                </a:solidFill>
                <a:effectLst/>
                <a:latin typeface="+mn-lt"/>
                <a:ea typeface="+mn-ea"/>
                <a:cs typeface="+mn-cs"/>
              </a:rPr>
              <a:t>快閃儲存裝置，</a:t>
            </a:r>
            <a:r>
              <a:rPr lang="en-US" altLang="zh-TW" sz="1200" b="0" i="0" kern="1200" dirty="0" smtClean="0">
                <a:solidFill>
                  <a:schemeClr val="tx1"/>
                </a:solidFill>
                <a:effectLst/>
                <a:latin typeface="+mn-lt"/>
                <a:ea typeface="+mn-ea"/>
                <a:cs typeface="+mn-cs"/>
              </a:rPr>
              <a:t>Jetson</a:t>
            </a:r>
            <a:r>
              <a:rPr lang="en-US" altLang="zh-TW" sz="1200" b="0" i="0" kern="1200" baseline="0" dirty="0" smtClean="0">
                <a:solidFill>
                  <a:schemeClr val="tx1"/>
                </a:solidFill>
                <a:effectLst/>
                <a:latin typeface="+mn-lt"/>
                <a:ea typeface="+mn-ea"/>
                <a:cs typeface="+mn-cs"/>
              </a:rPr>
              <a:t> </a:t>
            </a:r>
            <a:r>
              <a:rPr lang="zh-TW" altLang="en-US" sz="1200" b="0" i="0" kern="1200" baseline="0" dirty="0" smtClean="0">
                <a:solidFill>
                  <a:schemeClr val="tx1"/>
                </a:solidFill>
                <a:effectLst/>
                <a:latin typeface="+mn-lt"/>
                <a:ea typeface="+mn-ea"/>
                <a:cs typeface="+mn-cs"/>
              </a:rPr>
              <a:t>也是一個可擴中的平台，可自行設計主機板將</a:t>
            </a:r>
            <a:r>
              <a:rPr lang="en-US" altLang="zh-TW" sz="1200" b="0" i="0" kern="1200" baseline="0" dirty="0" smtClean="0">
                <a:solidFill>
                  <a:schemeClr val="tx1"/>
                </a:solidFill>
                <a:effectLst/>
                <a:latin typeface="+mn-lt"/>
                <a:ea typeface="+mn-ea"/>
                <a:cs typeface="+mn-cs"/>
              </a:rPr>
              <a:t>Jetson </a:t>
            </a:r>
            <a:r>
              <a:rPr lang="zh-TW" altLang="en-US" sz="1200" b="0" i="0" kern="1200" baseline="0" dirty="0" smtClean="0">
                <a:solidFill>
                  <a:schemeClr val="tx1"/>
                </a:solidFill>
                <a:effectLst/>
                <a:latin typeface="+mn-lt"/>
                <a:ea typeface="+mn-ea"/>
                <a:cs typeface="+mn-cs"/>
              </a:rPr>
              <a:t>模組插上。</a:t>
            </a:r>
            <a:endParaRPr lang="en-US" altLang="zh-TW" baseline="0" dirty="0" smtClean="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40</a:t>
            </a:fld>
            <a:endParaRPr lang="zh-TW" altLang="en-US"/>
          </a:p>
        </p:txBody>
      </p:sp>
    </p:spTree>
    <p:extLst>
      <p:ext uri="{BB962C8B-B14F-4D97-AF65-F5344CB8AC3E}">
        <p14:creationId xmlns:p14="http://schemas.microsoft.com/office/powerpoint/2010/main" val="1664965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George </a:t>
            </a:r>
            <a:r>
              <a:rPr lang="en-US" altLang="zh-TW" dirty="0" err="1" smtClean="0"/>
              <a:t>Hotz‘s</a:t>
            </a:r>
            <a:r>
              <a:rPr lang="zh-TW" altLang="en-US" dirty="0" smtClean="0"/>
              <a:t> 自駕車，初期的自駕車是把整台電腦放入車內，可看到車內有太多線路，很容易碰觸到就可能斷掉、接觸不良。</a:t>
            </a:r>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41</a:t>
            </a:fld>
            <a:endParaRPr lang="zh-TW" altLang="en-US"/>
          </a:p>
        </p:txBody>
      </p:sp>
    </p:spTree>
    <p:extLst>
      <p:ext uri="{BB962C8B-B14F-4D97-AF65-F5344CB8AC3E}">
        <p14:creationId xmlns:p14="http://schemas.microsoft.com/office/powerpoint/2010/main" val="226395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t>Nvidia</a:t>
            </a:r>
            <a:r>
              <a:rPr lang="en-US" altLang="zh-TW" dirty="0" smtClean="0"/>
              <a:t> </a:t>
            </a:r>
            <a:r>
              <a:rPr lang="zh-TW" altLang="en-US" dirty="0" smtClean="0"/>
              <a:t>特別針對自駕車與自動化機器人打造 </a:t>
            </a:r>
            <a:r>
              <a:rPr lang="en-US" altLang="zh-TW" b="0" dirty="0" smtClean="0"/>
              <a:t>NVIDIA DRIVE AGX Pegasus</a:t>
            </a:r>
            <a:r>
              <a:rPr lang="zh-TW" altLang="en-US" b="0" dirty="0" smtClean="0"/>
              <a:t> 的 </a:t>
            </a:r>
            <a:r>
              <a:rPr lang="en-US" altLang="zh-TW" b="0" dirty="0" smtClean="0"/>
              <a:t>edge device </a:t>
            </a:r>
            <a:r>
              <a:rPr lang="zh-TW" altLang="en-US" b="0" dirty="0" smtClean="0"/>
              <a:t>，不只是效能能足夠執行自駕車的各種辨識系統，體積也可以很輕易的將此款</a:t>
            </a:r>
            <a:r>
              <a:rPr lang="en-US" altLang="zh-TW" b="0" baseline="0" dirty="0" smtClean="0"/>
              <a:t> edge device </a:t>
            </a:r>
            <a:r>
              <a:rPr lang="zh-TW" altLang="en-US" b="0" baseline="0" dirty="0" smtClean="0"/>
              <a:t>放入車內</a:t>
            </a:r>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42</a:t>
            </a:fld>
            <a:endParaRPr lang="zh-TW" altLang="en-US"/>
          </a:p>
        </p:txBody>
      </p:sp>
    </p:spTree>
    <p:extLst>
      <p:ext uri="{BB962C8B-B14F-4D97-AF65-F5344CB8AC3E}">
        <p14:creationId xmlns:p14="http://schemas.microsoft.com/office/powerpoint/2010/main" val="3095194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43</a:t>
            </a:fld>
            <a:endParaRPr lang="zh-TW" altLang="en-US"/>
          </a:p>
        </p:txBody>
      </p:sp>
    </p:spTree>
    <p:extLst>
      <p:ext uri="{BB962C8B-B14F-4D97-AF65-F5344CB8AC3E}">
        <p14:creationId xmlns:p14="http://schemas.microsoft.com/office/powerpoint/2010/main" val="2857626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44</a:t>
            </a:fld>
            <a:endParaRPr lang="zh-TW" altLang="en-US"/>
          </a:p>
        </p:txBody>
      </p:sp>
    </p:spTree>
    <p:extLst>
      <p:ext uri="{BB962C8B-B14F-4D97-AF65-F5344CB8AC3E}">
        <p14:creationId xmlns:p14="http://schemas.microsoft.com/office/powerpoint/2010/main" val="1279741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AOI</a:t>
            </a:r>
            <a:r>
              <a:rPr lang="zh-TW" altLang="en-US" baseline="0" dirty="0"/>
              <a:t> 領域也會使用到深度學習運算</a:t>
            </a:r>
            <a:endParaRPr lang="en-US" altLang="zh-TW" baseline="0" dirty="0"/>
          </a:p>
          <a:p>
            <a:endParaRPr lang="en-US" altLang="zh-TW" dirty="0"/>
          </a:p>
        </p:txBody>
      </p:sp>
      <p:sp>
        <p:nvSpPr>
          <p:cNvPr id="4" name="投影片編號版面配置區 3"/>
          <p:cNvSpPr>
            <a:spLocks noGrp="1"/>
          </p:cNvSpPr>
          <p:nvPr>
            <p:ph type="sldNum" sz="quarter" idx="10"/>
          </p:nvPr>
        </p:nvSpPr>
        <p:spPr/>
        <p:txBody>
          <a:bodyPr/>
          <a:lstStyle/>
          <a:p>
            <a:fld id="{35C1FA85-734F-443B-8F0E-21410E0A09D1}" type="slidenum">
              <a:rPr lang="zh-TW" altLang="en-US" smtClean="0"/>
              <a:t>46</a:t>
            </a:fld>
            <a:endParaRPr lang="zh-TW" altLang="en-US"/>
          </a:p>
        </p:txBody>
      </p:sp>
    </p:spTree>
    <p:extLst>
      <p:ext uri="{BB962C8B-B14F-4D97-AF65-F5344CB8AC3E}">
        <p14:creationId xmlns:p14="http://schemas.microsoft.com/office/powerpoint/2010/main" val="23344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Mac</a:t>
            </a:r>
            <a:r>
              <a:rPr lang="zh-TW" altLang="en-US" dirty="0"/>
              <a:t>的還要再確認</a:t>
            </a:r>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2</a:t>
            </a:fld>
            <a:endParaRPr lang="zh-TW" altLang="en-US"/>
          </a:p>
        </p:txBody>
      </p:sp>
    </p:spTree>
    <p:extLst>
      <p:ext uri="{BB962C8B-B14F-4D97-AF65-F5344CB8AC3E}">
        <p14:creationId xmlns:p14="http://schemas.microsoft.com/office/powerpoint/2010/main" val="3009082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Calibri" panose="020F0502020204030204" pitchFamily="34" charset="0"/>
                <a:ea typeface="標楷體" panose="03000509000000000000" pitchFamily="65" charset="-120"/>
              </a:rPr>
              <a:t> </a:t>
            </a:r>
            <a:r>
              <a:rPr lang="en-US" altLang="zh-TW" sz="1200" dirty="0">
                <a:latin typeface="Calibri" panose="020F0502020204030204" pitchFamily="34" charset="0"/>
                <a:ea typeface="標楷體" panose="03000509000000000000" pitchFamily="65" charset="-120"/>
              </a:rPr>
              <a:t>Inference (</a:t>
            </a:r>
            <a:r>
              <a:rPr lang="zh-TW" altLang="en-US" sz="1200" dirty="0">
                <a:latin typeface="Calibri" panose="020F0502020204030204" pitchFamily="34" charset="0"/>
                <a:ea typeface="標楷體" panose="03000509000000000000" pitchFamily="65" charset="-120"/>
              </a:rPr>
              <a:t>推論</a:t>
            </a:r>
            <a:r>
              <a:rPr lang="en-US" altLang="zh-TW" sz="1200" dirty="0">
                <a:latin typeface="Calibri" panose="020F0502020204030204" pitchFamily="34" charset="0"/>
                <a:ea typeface="標楷體" panose="03000509000000000000" pitchFamily="65" charset="-120"/>
              </a:rPr>
              <a:t>)</a:t>
            </a:r>
            <a:r>
              <a:rPr lang="zh-TW" altLang="en-US" sz="1200" dirty="0">
                <a:latin typeface="Calibri" panose="020F0502020204030204" pitchFamily="34" charset="0"/>
                <a:ea typeface="標楷體" panose="03000509000000000000" pitchFamily="65" charset="-120"/>
              </a:rPr>
              <a:t>，不要中英文夾雜</a:t>
            </a:r>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47</a:t>
            </a:fld>
            <a:endParaRPr lang="zh-TW" altLang="en-US"/>
          </a:p>
        </p:txBody>
      </p:sp>
    </p:spTree>
    <p:extLst>
      <p:ext uri="{BB962C8B-B14F-4D97-AF65-F5344CB8AC3E}">
        <p14:creationId xmlns:p14="http://schemas.microsoft.com/office/powerpoint/2010/main" val="4183262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https://docs.nvidia.com/deeplearning/sdk/tensorrt-developer-guide/index.html#dla_layers</a:t>
            </a:r>
            <a:endParaRPr lang="en-US" altLang="zh-TW" dirty="0"/>
          </a:p>
          <a:p>
            <a:r>
              <a:rPr lang="zh-TW" altLang="en-US" dirty="0"/>
              <a:t>寫稿</a:t>
            </a:r>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50</a:t>
            </a:fld>
            <a:endParaRPr lang="zh-TW" altLang="en-US"/>
          </a:p>
        </p:txBody>
      </p:sp>
    </p:spTree>
    <p:extLst>
      <p:ext uri="{BB962C8B-B14F-4D97-AF65-F5344CB8AC3E}">
        <p14:creationId xmlns:p14="http://schemas.microsoft.com/office/powerpoint/2010/main" val="4230673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51</a:t>
            </a:fld>
            <a:endParaRPr lang="zh-TW" altLang="en-US"/>
          </a:p>
        </p:txBody>
      </p:sp>
    </p:spTree>
    <p:extLst>
      <p:ext uri="{BB962C8B-B14F-4D97-AF65-F5344CB8AC3E}">
        <p14:creationId xmlns:p14="http://schemas.microsoft.com/office/powerpoint/2010/main" val="865769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在做</a:t>
            </a:r>
            <a:r>
              <a:rPr lang="en-US" altLang="zh-TW" sz="1200" b="0" i="0" kern="1200" dirty="0">
                <a:solidFill>
                  <a:schemeClr val="tx1"/>
                </a:solidFill>
                <a:effectLst/>
                <a:latin typeface="+mn-lt"/>
                <a:ea typeface="+mn-ea"/>
                <a:cs typeface="+mn-cs"/>
              </a:rPr>
              <a:t>convolution</a:t>
            </a:r>
            <a:r>
              <a:rPr lang="zh-TW" altLang="en-US" sz="1200" b="0" i="0" kern="1200" dirty="0">
                <a:solidFill>
                  <a:schemeClr val="tx1"/>
                </a:solidFill>
                <a:effectLst/>
                <a:latin typeface="+mn-lt"/>
                <a:ea typeface="+mn-ea"/>
                <a:cs typeface="+mn-cs"/>
              </a:rPr>
              <a:t>的時候會有三層</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ReLU</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bias</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conv.</a:t>
            </a:r>
            <a:r>
              <a:rPr lang="en-US" altLang="zh-TW" sz="1200" b="0" i="0" kern="1200" baseline="0" dirty="0">
                <a:solidFill>
                  <a:schemeClr val="tx1"/>
                </a:solidFill>
                <a:effectLst/>
                <a:latin typeface="+mn-lt"/>
                <a:ea typeface="+mn-ea"/>
                <a:cs typeface="+mn-cs"/>
              </a:rPr>
              <a:t> </a:t>
            </a:r>
            <a:r>
              <a:rPr lang="zh-TW" altLang="en-US" sz="1200" b="0" i="0" kern="1200" baseline="0" dirty="0">
                <a:solidFill>
                  <a:schemeClr val="tx1"/>
                </a:solidFill>
                <a:effectLst/>
                <a:latin typeface="+mn-lt"/>
                <a:ea typeface="+mn-ea"/>
                <a:cs typeface="+mn-cs"/>
              </a:rPr>
              <a:t>這邊將三層合併 </a:t>
            </a:r>
            <a:r>
              <a:rPr lang="en-US" altLang="zh-TW" sz="1200" b="0" i="0" kern="1200" baseline="0" dirty="0">
                <a:solidFill>
                  <a:schemeClr val="tx1"/>
                </a:solidFill>
                <a:effectLst/>
                <a:latin typeface="+mn-lt"/>
                <a:ea typeface="+mn-ea"/>
                <a:cs typeface="+mn-cs"/>
              </a:rPr>
              <a:t>(</a:t>
            </a:r>
            <a:r>
              <a:rPr lang="zh-TW" altLang="en-US" sz="1200" b="0" i="0" kern="1200" baseline="0" dirty="0">
                <a:solidFill>
                  <a:schemeClr val="tx1"/>
                </a:solidFill>
                <a:effectLst/>
                <a:latin typeface="+mn-lt"/>
                <a:ea typeface="+mn-ea"/>
                <a:cs typeface="+mn-cs"/>
              </a:rPr>
              <a:t>如右圖</a:t>
            </a:r>
            <a:r>
              <a:rPr lang="en-US" altLang="zh-TW" sz="1200" b="0" i="0" kern="1200" baseline="0" dirty="0">
                <a:solidFill>
                  <a:schemeClr val="tx1"/>
                </a:solidFill>
                <a:effectLst/>
                <a:latin typeface="+mn-lt"/>
                <a:ea typeface="+mn-ea"/>
                <a:cs typeface="+mn-cs"/>
              </a:rPr>
              <a:t>CBR) </a:t>
            </a:r>
            <a:r>
              <a:rPr lang="zh-TW" altLang="en-US" sz="1200" b="0" i="0" kern="1200" baseline="0" dirty="0">
                <a:solidFill>
                  <a:schemeClr val="tx1"/>
                </a:solidFill>
                <a:effectLst/>
                <a:latin typeface="+mn-lt"/>
                <a:ea typeface="+mn-ea"/>
                <a:cs typeface="+mn-cs"/>
              </a:rPr>
              <a:t>使用單個</a:t>
            </a:r>
            <a:r>
              <a:rPr lang="en-US" altLang="zh-TW" sz="1200" b="0" i="0" kern="1200" baseline="0" dirty="0">
                <a:solidFill>
                  <a:schemeClr val="tx1"/>
                </a:solidFill>
                <a:effectLst/>
                <a:latin typeface="+mn-lt"/>
                <a:ea typeface="+mn-ea"/>
                <a:cs typeface="+mn-cs"/>
              </a:rPr>
              <a:t>kernel</a:t>
            </a:r>
            <a:r>
              <a:rPr lang="zh-TW" altLang="en-US" sz="1200" b="0" i="0" kern="1200" baseline="0" dirty="0">
                <a:solidFill>
                  <a:schemeClr val="tx1"/>
                </a:solidFill>
                <a:effectLst/>
                <a:latin typeface="+mn-lt"/>
                <a:ea typeface="+mn-ea"/>
                <a:cs typeface="+mn-cs"/>
              </a:rPr>
              <a:t>執行，</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這邊可以比喻成我們買三個東西原本是分開結帳，而</a:t>
            </a:r>
            <a:r>
              <a:rPr lang="en-US" altLang="zh-TW" sz="1200" b="0" i="0" kern="1200" dirty="0" err="1">
                <a:solidFill>
                  <a:schemeClr val="tx1"/>
                </a:solidFill>
                <a:effectLst/>
                <a:latin typeface="+mn-lt"/>
                <a:ea typeface="+mn-ea"/>
                <a:cs typeface="+mn-cs"/>
              </a:rPr>
              <a:t>TensorRT</a:t>
            </a:r>
            <a:r>
              <a:rPr lang="zh-TW" altLang="en-US" sz="1200" b="0" i="0" kern="1200" dirty="0">
                <a:solidFill>
                  <a:schemeClr val="tx1"/>
                </a:solidFill>
                <a:effectLst/>
                <a:latin typeface="+mn-lt"/>
                <a:ea typeface="+mn-ea"/>
                <a:cs typeface="+mn-cs"/>
              </a:rPr>
              <a:t> 改成三個東西一起結帳。</a:t>
            </a:r>
            <a:endParaRPr lang="en-US" altLang="zh-TW"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t>
            </a:r>
            <a:r>
              <a:rPr lang="en-US" altLang="zh-TW" sz="1200" b="0" i="0" kern="1200" dirty="0" err="1">
                <a:solidFill>
                  <a:schemeClr val="tx1"/>
                </a:solidFill>
                <a:effectLst/>
                <a:latin typeface="+mn-lt"/>
                <a:ea typeface="+mn-ea"/>
                <a:cs typeface="+mn-cs"/>
              </a:rPr>
              <a:t>TensorRT</a:t>
            </a:r>
            <a:r>
              <a:rPr lang="en-US" altLang="zh-TW" sz="1200" b="0" i="0" kern="1200" dirty="0">
                <a:solidFill>
                  <a:schemeClr val="tx1"/>
                </a:solidFill>
                <a:effectLst/>
                <a:latin typeface="+mn-lt"/>
                <a:ea typeface="+mn-ea"/>
                <a:cs typeface="+mn-cs"/>
              </a:rPr>
              <a:t> also recognizes layers that share the same input data and filter size, but have different weights. Instead of three separate kernels, </a:t>
            </a:r>
            <a:r>
              <a:rPr lang="en-US" altLang="zh-TW" sz="1200" b="0" i="0" kern="1200" dirty="0" err="1">
                <a:solidFill>
                  <a:schemeClr val="tx1"/>
                </a:solidFill>
                <a:effectLst/>
                <a:latin typeface="+mn-lt"/>
                <a:ea typeface="+mn-ea"/>
                <a:cs typeface="+mn-cs"/>
              </a:rPr>
              <a:t>TensorRT</a:t>
            </a:r>
            <a:r>
              <a:rPr lang="en-US" altLang="zh-TW" sz="1200" b="0" i="0" kern="1200" dirty="0">
                <a:solidFill>
                  <a:schemeClr val="tx1"/>
                </a:solidFill>
                <a:effectLst/>
                <a:latin typeface="+mn-lt"/>
                <a:ea typeface="+mn-ea"/>
                <a:cs typeface="+mn-cs"/>
              </a:rPr>
              <a:t> fuses them horizontally into a single wider kernel as shown for the 1×1 CBR layer in the right side of Figure 4.</a:t>
            </a:r>
          </a:p>
          <a:p>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52</a:t>
            </a:fld>
            <a:endParaRPr lang="zh-TW" altLang="en-US"/>
          </a:p>
        </p:txBody>
      </p:sp>
    </p:spTree>
    <p:extLst>
      <p:ext uri="{BB962C8B-B14F-4D97-AF65-F5344CB8AC3E}">
        <p14:creationId xmlns:p14="http://schemas.microsoft.com/office/powerpoint/2010/main" val="1143963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而 </a:t>
            </a:r>
            <a:r>
              <a:rPr lang="en-US" altLang="zh-TW" sz="1200" b="0" i="0" kern="1200" dirty="0" err="1">
                <a:solidFill>
                  <a:schemeClr val="tx1"/>
                </a:solidFill>
                <a:effectLst/>
                <a:latin typeface="+mn-lt"/>
                <a:ea typeface="+mn-ea"/>
                <a:cs typeface="+mn-cs"/>
              </a:rPr>
              <a:t>TensorRT</a:t>
            </a:r>
            <a:r>
              <a:rPr lang="zh-TW" altLang="en-US" sz="1200" b="0" i="0" kern="1200" dirty="0">
                <a:solidFill>
                  <a:schemeClr val="tx1"/>
                </a:solidFill>
                <a:effectLst/>
                <a:latin typeface="+mn-lt"/>
                <a:ea typeface="+mn-ea"/>
                <a:cs typeface="+mn-cs"/>
              </a:rPr>
              <a:t>也可以認得共享相同</a:t>
            </a:r>
            <a:r>
              <a:rPr lang="en-US" altLang="zh-TW" sz="1200" b="0" i="0" kern="1200" dirty="0">
                <a:solidFill>
                  <a:schemeClr val="tx1"/>
                </a:solidFill>
                <a:effectLst/>
                <a:latin typeface="+mn-lt"/>
                <a:ea typeface="+mn-ea"/>
                <a:cs typeface="+mn-cs"/>
              </a:rPr>
              <a:t>input</a:t>
            </a:r>
            <a:r>
              <a:rPr lang="zh-TW" altLang="en-US" sz="1200" b="0" i="0" kern="1200" dirty="0">
                <a:solidFill>
                  <a:schemeClr val="tx1"/>
                </a:solidFill>
                <a:effectLst/>
                <a:latin typeface="+mn-lt"/>
                <a:ea typeface="+mn-ea"/>
                <a:cs typeface="+mn-cs"/>
              </a:rPr>
              <a:t> 數據以及</a:t>
            </a:r>
            <a:r>
              <a:rPr lang="en-US" altLang="zh-TW" sz="1200" b="0" i="0" kern="1200" dirty="0">
                <a:solidFill>
                  <a:schemeClr val="tx1"/>
                </a:solidFill>
                <a:effectLst/>
                <a:latin typeface="+mn-lt"/>
                <a:ea typeface="+mn-ea"/>
                <a:cs typeface="+mn-cs"/>
              </a:rPr>
              <a:t>filer</a:t>
            </a:r>
            <a:r>
              <a:rPr lang="zh-TW" altLang="en-US" sz="1200" b="0" i="0" kern="1200" dirty="0">
                <a:solidFill>
                  <a:schemeClr val="tx1"/>
                </a:solidFill>
                <a:effectLst/>
                <a:latin typeface="+mn-lt"/>
                <a:ea typeface="+mn-ea"/>
                <a:cs typeface="+mn-cs"/>
              </a:rPr>
              <a:t> 大小，但是不同權重的</a:t>
            </a:r>
            <a:r>
              <a:rPr lang="en-US" altLang="zh-TW" sz="1200" b="0" i="0" kern="1200" dirty="0">
                <a:solidFill>
                  <a:schemeClr val="tx1"/>
                </a:solidFill>
                <a:effectLst/>
                <a:latin typeface="+mn-lt"/>
                <a:ea typeface="+mn-ea"/>
                <a:cs typeface="+mn-cs"/>
              </a:rPr>
              <a:t>layer</a:t>
            </a:r>
            <a:r>
              <a:rPr lang="zh-TW" altLang="en-US" sz="1200" b="0" i="0" kern="1200" dirty="0">
                <a:solidFill>
                  <a:schemeClr val="tx1"/>
                </a:solidFill>
                <a:effectLst/>
                <a:latin typeface="+mn-lt"/>
                <a:ea typeface="+mn-ea"/>
                <a:cs typeface="+mn-cs"/>
              </a:rPr>
              <a:t>，如</a:t>
            </a:r>
            <a:r>
              <a:rPr lang="en-US" altLang="zh-TW" sz="1200" b="0" i="0" kern="1200" dirty="0">
                <a:solidFill>
                  <a:schemeClr val="tx1"/>
                </a:solidFill>
                <a:effectLst/>
                <a:latin typeface="+mn-lt"/>
                <a:ea typeface="+mn-ea"/>
                <a:cs typeface="+mn-cs"/>
              </a:rPr>
              <a:t>1X1 conv.</a:t>
            </a:r>
            <a:r>
              <a:rPr lang="zh-TW" altLang="en-US" sz="1200" b="0" i="0" kern="1200" dirty="0">
                <a:solidFill>
                  <a:schemeClr val="tx1"/>
                </a:solidFill>
                <a:effectLst/>
                <a:latin typeface="+mn-lt"/>
                <a:ea typeface="+mn-ea"/>
                <a:cs typeface="+mn-cs"/>
              </a:rPr>
              <a:t> 將其合併成</a:t>
            </a:r>
            <a:r>
              <a:rPr lang="en-US" altLang="zh-TW" sz="1200" b="0" i="0" kern="1200" dirty="0">
                <a:solidFill>
                  <a:schemeClr val="tx1"/>
                </a:solidFill>
                <a:effectLst/>
                <a:latin typeface="+mn-lt"/>
                <a:ea typeface="+mn-ea"/>
                <a:cs typeface="+mn-cs"/>
              </a:rPr>
              <a:t>1X1</a:t>
            </a:r>
            <a:r>
              <a:rPr lang="en-US" altLang="zh-TW" sz="1200" b="0" i="0" kern="1200" baseline="0" dirty="0">
                <a:solidFill>
                  <a:schemeClr val="tx1"/>
                </a:solidFill>
                <a:effectLst/>
                <a:latin typeface="+mn-lt"/>
                <a:ea typeface="+mn-ea"/>
                <a:cs typeface="+mn-cs"/>
              </a:rPr>
              <a:t> CBR</a:t>
            </a:r>
            <a:r>
              <a:rPr lang="zh-TW" altLang="en-US" sz="1200" b="0" i="0" kern="1200" baseline="0" dirty="0">
                <a:solidFill>
                  <a:schemeClr val="tx1"/>
                </a:solidFill>
                <a:effectLst/>
                <a:latin typeface="+mn-lt"/>
                <a:ea typeface="+mn-ea"/>
                <a:cs typeface="+mn-cs"/>
              </a:rPr>
              <a:t>，將它們水平融合為單一個較寬的</a:t>
            </a:r>
            <a:r>
              <a:rPr lang="en-US" altLang="zh-TW" sz="1200" b="0" i="0" kern="1200" baseline="0" dirty="0">
                <a:solidFill>
                  <a:schemeClr val="tx1"/>
                </a:solidFill>
                <a:effectLst/>
                <a:latin typeface="+mn-lt"/>
                <a:ea typeface="+mn-ea"/>
                <a:cs typeface="+mn-cs"/>
              </a:rPr>
              <a:t>kernel</a:t>
            </a:r>
            <a:r>
              <a:rPr lang="zh-TW" altLang="en-US" sz="1200" b="0" i="0" kern="1200" baseline="0" dirty="0">
                <a:solidFill>
                  <a:schemeClr val="tx1"/>
                </a:solidFill>
                <a:effectLst/>
                <a:latin typeface="+mn-lt"/>
                <a:ea typeface="+mn-ea"/>
                <a:cs typeface="+mn-cs"/>
              </a:rPr>
              <a:t>所執行。</a:t>
            </a:r>
            <a:endParaRPr lang="en-US" altLang="zh-TW" sz="1200" b="0" i="0" kern="1200" baseline="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53</a:t>
            </a:fld>
            <a:endParaRPr lang="zh-TW" altLang="en-US"/>
          </a:p>
        </p:txBody>
      </p:sp>
    </p:spTree>
    <p:extLst>
      <p:ext uri="{BB962C8B-B14F-4D97-AF65-F5344CB8AC3E}">
        <p14:creationId xmlns:p14="http://schemas.microsoft.com/office/powerpoint/2010/main" val="160937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baseline="0" dirty="0">
                <a:solidFill>
                  <a:schemeClr val="tx1"/>
                </a:solidFill>
                <a:effectLst/>
                <a:latin typeface="+mn-lt"/>
                <a:ea typeface="+mn-ea"/>
                <a:cs typeface="+mn-cs"/>
              </a:rPr>
              <a:t>3.</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TensorRT</a:t>
            </a:r>
            <a:r>
              <a:rPr lang="zh-TW" altLang="en-US" sz="1200" b="0" i="0" kern="1200" dirty="0">
                <a:solidFill>
                  <a:schemeClr val="tx1"/>
                </a:solidFill>
                <a:effectLst/>
                <a:latin typeface="+mn-lt"/>
                <a:ea typeface="+mn-ea"/>
                <a:cs typeface="+mn-cs"/>
              </a:rPr>
              <a:t>完全可以實現直接接到需要的地方，不用專門做</a:t>
            </a:r>
            <a:r>
              <a:rPr lang="en-US" altLang="zh-TW" sz="1200" b="0" i="0" kern="1200" dirty="0" err="1">
                <a:solidFill>
                  <a:schemeClr val="tx1"/>
                </a:solidFill>
                <a:effectLst/>
                <a:latin typeface="+mn-lt"/>
                <a:ea typeface="+mn-ea"/>
                <a:cs typeface="+mn-cs"/>
              </a:rPr>
              <a:t>concat</a:t>
            </a:r>
            <a:r>
              <a:rPr lang="zh-TW" altLang="en-US" sz="1200" b="0" i="0" kern="1200" dirty="0">
                <a:solidFill>
                  <a:schemeClr val="tx1"/>
                </a:solidFill>
                <a:effectLst/>
                <a:latin typeface="+mn-lt"/>
                <a:ea typeface="+mn-ea"/>
                <a:cs typeface="+mn-cs"/>
              </a:rPr>
              <a:t>的操作，所以這一層也可以取消掉</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此過程可以看到兩個框框彼此之間是不相關的，因此我們可以單獨啟用兩個</a:t>
            </a:r>
            <a:r>
              <a:rPr lang="en-US" altLang="zh-TW" sz="1200" b="0" i="0" kern="1200" dirty="0">
                <a:solidFill>
                  <a:schemeClr val="tx1"/>
                </a:solidFill>
                <a:effectLst/>
                <a:latin typeface="+mn-lt"/>
                <a:ea typeface="+mn-ea"/>
                <a:cs typeface="+mn-cs"/>
              </a:rPr>
              <a:t>stream</a:t>
            </a:r>
            <a:r>
              <a:rPr lang="zh-TW" altLang="en-US" sz="1200" b="0" i="0" kern="1200" dirty="0">
                <a:solidFill>
                  <a:schemeClr val="tx1"/>
                </a:solidFill>
                <a:effectLst/>
                <a:latin typeface="+mn-lt"/>
                <a:ea typeface="+mn-ea"/>
                <a:cs typeface="+mn-cs"/>
              </a:rPr>
              <a:t>，分別運算</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54</a:t>
            </a:fld>
            <a:endParaRPr lang="zh-TW" altLang="en-US"/>
          </a:p>
        </p:txBody>
      </p:sp>
    </p:spTree>
    <p:extLst>
      <p:ext uri="{BB962C8B-B14F-4D97-AF65-F5344CB8AC3E}">
        <p14:creationId xmlns:p14="http://schemas.microsoft.com/office/powerpoint/2010/main" val="2804312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a:t>
            </a:r>
            <a:r>
              <a:rPr lang="en-US" altLang="zh-TW" dirty="0"/>
              <a:t>:</a:t>
            </a:r>
            <a:r>
              <a:rPr lang="zh-TW" altLang="en-US" dirty="0"/>
              <a:t> 將</a:t>
            </a:r>
            <a:r>
              <a:rPr lang="en-US" altLang="zh-TW" dirty="0"/>
              <a:t>layer</a:t>
            </a:r>
            <a:r>
              <a:rPr lang="zh-TW" altLang="en-US" dirty="0"/>
              <a:t>融合可降減少</a:t>
            </a:r>
            <a:r>
              <a:rPr lang="en-US" altLang="zh-TW" dirty="0"/>
              <a:t>kernel</a:t>
            </a:r>
            <a:r>
              <a:rPr lang="zh-TW" altLang="en-US" dirty="0"/>
              <a:t>的啟動的次數，並避免</a:t>
            </a:r>
            <a:r>
              <a:rPr lang="en-US" altLang="zh-TW" dirty="0"/>
              <a:t>layer</a:t>
            </a:r>
            <a:r>
              <a:rPr lang="zh-TW" altLang="en-US" dirty="0"/>
              <a:t>跟</a:t>
            </a:r>
            <a:r>
              <a:rPr lang="en-US" altLang="zh-TW" dirty="0"/>
              <a:t>layer</a:t>
            </a:r>
            <a:r>
              <a:rPr lang="zh-TW" altLang="en-US" dirty="0"/>
              <a:t>之間內存過多的存取與寫入的過程</a:t>
            </a:r>
            <a:endParaRPr lang="en-US" altLang="zh-TW" dirty="0"/>
          </a:p>
          <a:p>
            <a:r>
              <a:rPr lang="en-US" altLang="zh-TW" dirty="0">
                <a:hlinkClick r:id="rId3"/>
              </a:rPr>
              <a:t>https://devblogs.nvidia.com/tensorrt-3-faster-tensorflow-inference/</a:t>
            </a:r>
            <a:endParaRPr lang="en-US" altLang="zh-TW" dirty="0"/>
          </a:p>
          <a:p>
            <a:r>
              <a:rPr lang="en-US" altLang="zh-TW" dirty="0">
                <a:hlinkClick r:id="rId4"/>
              </a:rPr>
              <a:t>https://devblogs.nvidia.com/deploying-deep-learning-nvidia-tensorrt/</a:t>
            </a:r>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55</a:t>
            </a:fld>
            <a:endParaRPr lang="zh-TW" altLang="en-US"/>
          </a:p>
        </p:txBody>
      </p:sp>
    </p:spTree>
    <p:extLst>
      <p:ext uri="{BB962C8B-B14F-4D97-AF65-F5344CB8AC3E}">
        <p14:creationId xmlns:p14="http://schemas.microsoft.com/office/powerpoint/2010/main" val="2705069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https://docs.nvidia.com/deeplearning/sdk/tensorrt-developer-guide/index.html#dla_layers</a:t>
            </a:r>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56</a:t>
            </a:fld>
            <a:endParaRPr lang="zh-TW" altLang="en-US"/>
          </a:p>
        </p:txBody>
      </p:sp>
    </p:spTree>
    <p:extLst>
      <p:ext uri="{BB962C8B-B14F-4D97-AF65-F5344CB8AC3E}">
        <p14:creationId xmlns:p14="http://schemas.microsoft.com/office/powerpoint/2010/main" val="3553302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此圖可以看到在</a:t>
            </a:r>
            <a:r>
              <a:rPr lang="en-US" altLang="zh-TW" dirty="0"/>
              <a:t>latency(</a:t>
            </a:r>
            <a:r>
              <a:rPr lang="zh-TW" altLang="en-US" dirty="0"/>
              <a:t>延遲</a:t>
            </a:r>
            <a:r>
              <a:rPr lang="en-US" altLang="zh-TW" dirty="0"/>
              <a:t>)</a:t>
            </a:r>
            <a:r>
              <a:rPr lang="zh-TW" altLang="en-US" dirty="0"/>
              <a:t>不變的情況下，</a:t>
            </a:r>
            <a:r>
              <a:rPr lang="en-US" altLang="zh-TW" dirty="0" err="1"/>
              <a:t>TensorRT</a:t>
            </a:r>
            <a:r>
              <a:rPr lang="en-US" altLang="zh-TW" baseline="0" dirty="0"/>
              <a:t> </a:t>
            </a:r>
            <a:r>
              <a:rPr lang="zh-TW" altLang="en-US" baseline="0" dirty="0"/>
              <a:t>比</a:t>
            </a:r>
            <a:r>
              <a:rPr lang="en-US" altLang="zh-TW" dirty="0" err="1"/>
              <a:t>TensorFlow</a:t>
            </a:r>
            <a:r>
              <a:rPr lang="zh-TW" altLang="en-US" dirty="0"/>
              <a:t>的</a:t>
            </a:r>
            <a:r>
              <a:rPr lang="en-US" altLang="zh-TW" dirty="0"/>
              <a:t>throughput(</a:t>
            </a:r>
            <a:r>
              <a:rPr lang="zh-TW" altLang="en-US" dirty="0"/>
              <a:t>吞吐量</a:t>
            </a:r>
            <a:r>
              <a:rPr lang="en-US" altLang="zh-TW" dirty="0"/>
              <a:t>)</a:t>
            </a:r>
            <a:r>
              <a:rPr lang="zh-TW" altLang="en-US" dirty="0"/>
              <a:t>多達</a:t>
            </a:r>
            <a:r>
              <a:rPr lang="en-US" altLang="zh-TW" dirty="0"/>
              <a:t>18</a:t>
            </a:r>
            <a:r>
              <a:rPr lang="zh-TW" altLang="en-US" dirty="0"/>
              <a:t>倍，但我們實際來看</a:t>
            </a:r>
            <a:r>
              <a:rPr lang="en-US" altLang="zh-TW" dirty="0" err="1"/>
              <a:t>Nvidia</a:t>
            </a:r>
            <a:r>
              <a:rPr lang="zh-TW" altLang="en-US" dirty="0"/>
              <a:t>在</a:t>
            </a:r>
            <a:r>
              <a:rPr lang="en-US" altLang="zh-TW" dirty="0" err="1"/>
              <a:t>github</a:t>
            </a:r>
            <a:r>
              <a:rPr lang="zh-TW" altLang="en-US" dirty="0"/>
              <a:t>所提供的實際數據，可以看到</a:t>
            </a:r>
            <a:r>
              <a:rPr lang="en-US" altLang="zh-TW" dirty="0" err="1"/>
              <a:t>TensorRT</a:t>
            </a:r>
            <a:r>
              <a:rPr lang="zh-TW" altLang="en-US" dirty="0"/>
              <a:t>大約快</a:t>
            </a:r>
            <a:r>
              <a:rPr lang="en-US" altLang="zh-TW" dirty="0"/>
              <a:t>1.5-4</a:t>
            </a:r>
            <a:r>
              <a:rPr lang="zh-TW" altLang="en-US" dirty="0"/>
              <a:t>倍，下一張</a:t>
            </a:r>
            <a:r>
              <a:rPr lang="en-US" altLang="zh-TW" dirty="0"/>
              <a:t>Slide</a:t>
            </a:r>
            <a:r>
              <a:rPr lang="zh-TW" altLang="en-US"/>
              <a:t>可以看到。</a:t>
            </a:r>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57</a:t>
            </a:fld>
            <a:endParaRPr lang="zh-TW" altLang="en-US"/>
          </a:p>
        </p:txBody>
      </p:sp>
    </p:spTree>
    <p:extLst>
      <p:ext uri="{BB962C8B-B14F-4D97-AF65-F5344CB8AC3E}">
        <p14:creationId xmlns:p14="http://schemas.microsoft.com/office/powerpoint/2010/main" val="3769964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Nvidia</a:t>
            </a:r>
            <a:r>
              <a:rPr lang="en-US" altLang="zh-TW" dirty="0"/>
              <a:t> </a:t>
            </a:r>
            <a:r>
              <a:rPr lang="en-US" altLang="zh-TW" dirty="0" err="1"/>
              <a:t>github</a:t>
            </a:r>
            <a:r>
              <a:rPr lang="zh-TW" altLang="en-US" dirty="0"/>
              <a:t>的範例，</a:t>
            </a:r>
            <a:r>
              <a:rPr lang="en-US" altLang="zh-TW" sz="1200" b="0" i="0" kern="1200" dirty="0">
                <a:solidFill>
                  <a:schemeClr val="tx1"/>
                </a:solidFill>
                <a:effectLst/>
                <a:latin typeface="+mn-lt"/>
                <a:ea typeface="+mn-ea"/>
                <a:cs typeface="+mn-cs"/>
              </a:rPr>
              <a:t>BERT, or Bidirectional Encoder Representations from Transformers</a:t>
            </a:r>
            <a:r>
              <a:rPr lang="zh-TW" altLang="en-US" sz="1200" b="0" i="0" kern="1200" dirty="0">
                <a:solidFill>
                  <a:schemeClr val="tx1"/>
                </a:solidFill>
                <a:effectLst/>
                <a:latin typeface="+mn-lt"/>
                <a:ea typeface="+mn-ea"/>
                <a:cs typeface="+mn-cs"/>
              </a:rPr>
              <a:t>為一種語言模型，廣泛被運用在</a:t>
            </a:r>
            <a:r>
              <a:rPr lang="en-US" altLang="zh-TW" sz="1200" b="0" i="0" kern="1200" dirty="0">
                <a:solidFill>
                  <a:schemeClr val="tx1"/>
                </a:solidFill>
                <a:effectLst/>
                <a:latin typeface="+mn-lt"/>
                <a:ea typeface="+mn-ea"/>
                <a:cs typeface="+mn-cs"/>
              </a:rPr>
              <a:t>NLP</a:t>
            </a:r>
            <a:r>
              <a:rPr lang="zh-TW" altLang="en-US" sz="1200" b="0" i="0" kern="1200" baseline="0" dirty="0">
                <a:solidFill>
                  <a:schemeClr val="tx1"/>
                </a:solidFill>
                <a:effectLst/>
                <a:latin typeface="+mn-lt"/>
                <a:ea typeface="+mn-ea"/>
                <a:cs typeface="+mn-cs"/>
              </a:rPr>
              <a:t> 自然語言處裡的領域</a:t>
            </a:r>
            <a:r>
              <a:rPr lang="zh-TW" altLang="en-US" sz="1200" b="0" i="0" kern="1200" dirty="0">
                <a:solidFill>
                  <a:schemeClr val="tx1"/>
                </a:solidFill>
                <a:effectLst/>
                <a:latin typeface="+mn-lt"/>
                <a:ea typeface="+mn-ea"/>
                <a:cs typeface="+mn-cs"/>
              </a:rPr>
              <a:t>，</a:t>
            </a:r>
            <a:r>
              <a:rPr lang="en-US" altLang="zh-TW" dirty="0"/>
              <a:t>BERT model for </a:t>
            </a:r>
            <a:r>
              <a:rPr lang="en-US" altLang="zh-TW" dirty="0" err="1"/>
              <a:t>TensorFlow</a:t>
            </a:r>
            <a:r>
              <a:rPr lang="en-US" altLang="zh-TW" dirty="0"/>
              <a:t> </a:t>
            </a:r>
            <a:r>
              <a:rPr lang="zh-TW" altLang="en-US" dirty="0"/>
              <a:t>用</a:t>
            </a:r>
            <a:r>
              <a:rPr lang="en-US" altLang="zh-TW" dirty="0" err="1"/>
              <a:t>tensorRT</a:t>
            </a:r>
            <a:r>
              <a:rPr lang="zh-TW" altLang="en-US" dirty="0"/>
              <a:t>轉精確度，比較</a:t>
            </a:r>
            <a:r>
              <a:rPr lang="en-US" altLang="zh-TW" dirty="0"/>
              <a:t>Throughput(</a:t>
            </a:r>
            <a:r>
              <a:rPr lang="zh-TW" altLang="en-US" dirty="0"/>
              <a:t>吞吐量</a:t>
            </a:r>
            <a:r>
              <a:rPr lang="en-US" altLang="zh-TW" dirty="0"/>
              <a:t>) </a:t>
            </a:r>
            <a:r>
              <a:rPr lang="zh-TW" altLang="en-US" dirty="0"/>
              <a:t>跟</a:t>
            </a:r>
            <a:r>
              <a:rPr lang="en-US" altLang="zh-TW" dirty="0"/>
              <a:t>Latency(</a:t>
            </a:r>
            <a:r>
              <a:rPr lang="zh-TW" altLang="en-US" dirty="0"/>
              <a:t>延遲</a:t>
            </a:r>
            <a:r>
              <a:rPr lang="en-US" altLang="zh-TW" dirty="0"/>
              <a:t>)</a:t>
            </a:r>
            <a:r>
              <a:rPr lang="zh-TW" altLang="en-US" dirty="0"/>
              <a:t>，速度最高提升快</a:t>
            </a:r>
            <a:r>
              <a:rPr lang="en-US" altLang="zh-TW" dirty="0"/>
              <a:t>4</a:t>
            </a:r>
            <a:r>
              <a:rPr lang="zh-TW" altLang="en-US" dirty="0"/>
              <a:t>倍</a:t>
            </a:r>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58</a:t>
            </a:fld>
            <a:endParaRPr lang="zh-TW" altLang="en-US"/>
          </a:p>
        </p:txBody>
      </p:sp>
    </p:spTree>
    <p:extLst>
      <p:ext uri="{BB962C8B-B14F-4D97-AF65-F5344CB8AC3E}">
        <p14:creationId xmlns:p14="http://schemas.microsoft.com/office/powerpoint/2010/main" val="3598444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3</a:t>
            </a:fld>
            <a:endParaRPr lang="zh-TW" altLang="en-US"/>
          </a:p>
        </p:txBody>
      </p:sp>
    </p:spTree>
    <p:extLst>
      <p:ext uri="{BB962C8B-B14F-4D97-AF65-F5344CB8AC3E}">
        <p14:creationId xmlns:p14="http://schemas.microsoft.com/office/powerpoint/2010/main" val="3524364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a:t>Nvidia</a:t>
            </a:r>
            <a:r>
              <a:rPr lang="en-US" altLang="zh-TW" dirty="0"/>
              <a:t> </a:t>
            </a:r>
            <a:r>
              <a:rPr lang="en-US" altLang="zh-TW" dirty="0" err="1"/>
              <a:t>github</a:t>
            </a:r>
            <a:r>
              <a:rPr lang="zh-TW" altLang="en-US" dirty="0"/>
              <a:t>的範例，</a:t>
            </a:r>
            <a:r>
              <a:rPr lang="en-US" altLang="zh-TW" dirty="0"/>
              <a:t>Jasper model for </a:t>
            </a:r>
            <a:r>
              <a:rPr lang="en-US" altLang="zh-TW" dirty="0" err="1"/>
              <a:t>PyTorch</a:t>
            </a:r>
            <a:r>
              <a:rPr lang="en-US" altLang="zh-TW" baseline="0" dirty="0"/>
              <a:t> </a:t>
            </a:r>
            <a:r>
              <a:rPr lang="zh-TW" altLang="en-US" baseline="0" dirty="0"/>
              <a:t>在沒有用</a:t>
            </a:r>
            <a:r>
              <a:rPr lang="en-US" altLang="zh-TW" baseline="0" dirty="0" err="1"/>
              <a:t>tensorRT</a:t>
            </a:r>
            <a:r>
              <a:rPr lang="zh-TW" altLang="en-US" baseline="0" dirty="0"/>
              <a:t>時</a:t>
            </a:r>
            <a:r>
              <a:rPr lang="zh-TW" altLang="en-US" dirty="0"/>
              <a:t>，比較</a:t>
            </a:r>
            <a:r>
              <a:rPr lang="en-US" altLang="zh-TW" dirty="0"/>
              <a:t>FP32/FP16</a:t>
            </a:r>
            <a:r>
              <a:rPr lang="en-US" altLang="zh-TW" baseline="0" dirty="0"/>
              <a:t> </a:t>
            </a:r>
            <a:r>
              <a:rPr lang="zh-TW" altLang="en-US" baseline="0" dirty="0"/>
              <a:t>的</a:t>
            </a:r>
            <a:r>
              <a:rPr lang="en-US" altLang="zh-TW" dirty="0"/>
              <a:t>Latency</a:t>
            </a:r>
            <a:r>
              <a:rPr lang="zh-TW" altLang="en-US" baseline="0" dirty="0"/>
              <a:t>，大約快</a:t>
            </a:r>
            <a:r>
              <a:rPr lang="en-US" altLang="zh-TW" baseline="0" dirty="0"/>
              <a:t>2-3</a:t>
            </a:r>
            <a:r>
              <a:rPr lang="zh-TW" altLang="en-US" baseline="0" dirty="0"/>
              <a:t>倍</a:t>
            </a:r>
            <a:endParaRPr lang="en-US" altLang="zh-TW"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Jasper: An End-to-End Convolutional Neural Acoustic Model</a:t>
            </a:r>
            <a:r>
              <a:rPr lang="zh-TW" altLang="en-US" dirty="0"/>
              <a:t> ，於</a:t>
            </a:r>
            <a:r>
              <a:rPr lang="en-US" altLang="zh-TW" dirty="0"/>
              <a:t>2019</a:t>
            </a:r>
            <a:r>
              <a:rPr lang="zh-TW" altLang="en-US" dirty="0"/>
              <a:t>發表的</a:t>
            </a:r>
            <a:r>
              <a:rPr lang="en-US" altLang="zh-TW" dirty="0"/>
              <a:t>model</a:t>
            </a:r>
            <a:r>
              <a:rPr lang="zh-TW" altLang="en-US" dirty="0"/>
              <a:t>，適用於</a:t>
            </a:r>
            <a:r>
              <a:rPr lang="en-US" altLang="zh-TW" dirty="0"/>
              <a:t>NLP</a:t>
            </a:r>
            <a:r>
              <a:rPr lang="en-US" altLang="zh-TW" baseline="0" dirty="0"/>
              <a:t> </a:t>
            </a:r>
            <a:r>
              <a:rPr lang="zh-TW" altLang="en-US" baseline="0" dirty="0"/>
              <a:t>自然語言處裡</a:t>
            </a:r>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59</a:t>
            </a:fld>
            <a:endParaRPr lang="zh-TW" altLang="en-US"/>
          </a:p>
        </p:txBody>
      </p:sp>
    </p:spTree>
    <p:extLst>
      <p:ext uri="{BB962C8B-B14F-4D97-AF65-F5344CB8AC3E}">
        <p14:creationId xmlns:p14="http://schemas.microsoft.com/office/powerpoint/2010/main" val="3161206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Jasper model (</a:t>
            </a:r>
            <a:r>
              <a:rPr lang="en-US" altLang="zh-TW" dirty="0" err="1"/>
              <a:t>pytorch</a:t>
            </a:r>
            <a:r>
              <a:rPr lang="en-US" altLang="zh-TW" dirty="0"/>
              <a:t>) </a:t>
            </a:r>
            <a:r>
              <a:rPr lang="zh-TW" altLang="en-US" dirty="0"/>
              <a:t>在</a:t>
            </a:r>
            <a:r>
              <a:rPr lang="en-US" altLang="zh-TW" dirty="0" err="1"/>
              <a:t>Nvidia</a:t>
            </a:r>
            <a:r>
              <a:rPr lang="zh-TW" altLang="en-US" dirty="0"/>
              <a:t> </a:t>
            </a:r>
            <a:r>
              <a:rPr lang="en-US" altLang="zh-TW" dirty="0"/>
              <a:t>T4</a:t>
            </a:r>
            <a:r>
              <a:rPr lang="zh-TW" altLang="en-US" dirty="0"/>
              <a:t>上比較</a:t>
            </a:r>
            <a:r>
              <a:rPr lang="en-US" altLang="zh-TW" dirty="0" err="1"/>
              <a:t>tensorRT</a:t>
            </a:r>
            <a:r>
              <a:rPr lang="en-US" altLang="zh-TW" dirty="0"/>
              <a:t> FP16</a:t>
            </a:r>
            <a:r>
              <a:rPr lang="zh-TW" altLang="en-US" dirty="0"/>
              <a:t>與</a:t>
            </a:r>
            <a:r>
              <a:rPr lang="en-US" altLang="zh-TW" dirty="0" err="1"/>
              <a:t>PyTorch</a:t>
            </a:r>
            <a:r>
              <a:rPr lang="en-US" altLang="zh-TW" baseline="0" dirty="0"/>
              <a:t> FP16</a:t>
            </a:r>
            <a:r>
              <a:rPr lang="zh-TW" altLang="en-US" baseline="0" dirty="0"/>
              <a:t> 吞吐量比較。</a:t>
            </a:r>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60</a:t>
            </a:fld>
            <a:endParaRPr lang="zh-TW" altLang="en-US"/>
          </a:p>
        </p:txBody>
      </p:sp>
    </p:spTree>
    <p:extLst>
      <p:ext uri="{BB962C8B-B14F-4D97-AF65-F5344CB8AC3E}">
        <p14:creationId xmlns:p14="http://schemas.microsoft.com/office/powerpoint/2010/main" val="3732527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zh-TW" altLang="en-US" sz="1200" b="1" i="0" kern="1200" dirty="0">
                <a:solidFill>
                  <a:schemeClr val="tx1"/>
                </a:solidFill>
                <a:effectLst/>
                <a:latin typeface="+mn-lt"/>
                <a:ea typeface="+mn-ea"/>
                <a:cs typeface="+mn-cs"/>
              </a:rPr>
              <a:t>人臉對齊</a:t>
            </a:r>
            <a:r>
              <a:rPr lang="en-US" altLang="zh-TW" sz="1200" b="1" i="0" kern="1200" dirty="0">
                <a:solidFill>
                  <a:schemeClr val="tx1"/>
                </a:solidFill>
                <a:effectLst/>
                <a:latin typeface="+mn-lt"/>
                <a:ea typeface="+mn-ea"/>
                <a:cs typeface="+mn-cs"/>
              </a:rPr>
              <a:t>(Facial alignment)</a:t>
            </a:r>
            <a:r>
              <a:rPr lang="zh-TW" altLang="en-US" sz="1200" b="1"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 可以看作在一張人臉影象搜尋人臉預先定義的點（也叫人臉形狀），通常從一個粗估計的形狀開始，然後通過迭代來細化形狀的估計。在搜尋的過程中，兩種不同的資訊被使用，一個是人臉的外觀（</a:t>
            </a:r>
            <a:r>
              <a:rPr lang="en-US" altLang="zh-TW" sz="1200" b="0" i="0" kern="1200" dirty="0">
                <a:solidFill>
                  <a:schemeClr val="tx1"/>
                </a:solidFill>
                <a:effectLst/>
                <a:latin typeface="+mn-lt"/>
                <a:ea typeface="+mn-ea"/>
                <a:cs typeface="+mn-cs"/>
              </a:rPr>
              <a:t>Appearance</a:t>
            </a:r>
            <a:r>
              <a:rPr lang="zh-TW" altLang="en-US" sz="1200" b="0" i="0" kern="1200" dirty="0">
                <a:solidFill>
                  <a:schemeClr val="tx1"/>
                </a:solidFill>
                <a:effectLst/>
                <a:latin typeface="+mn-lt"/>
                <a:ea typeface="+mn-ea"/>
                <a:cs typeface="+mn-cs"/>
              </a:rPr>
              <a:t>） ，另一個是形狀（</a:t>
            </a:r>
            <a:r>
              <a:rPr lang="en-US" altLang="zh-TW" sz="1200" b="0" i="0" kern="1200" dirty="0">
                <a:solidFill>
                  <a:schemeClr val="tx1"/>
                </a:solidFill>
                <a:effectLst/>
                <a:latin typeface="+mn-lt"/>
                <a:ea typeface="+mn-ea"/>
                <a:cs typeface="+mn-cs"/>
              </a:rPr>
              <a:t>Shape</a:t>
            </a:r>
            <a:r>
              <a:rPr lang="zh-TW" altLang="en-US" sz="1200" b="0" i="0" kern="1200" dirty="0">
                <a:solidFill>
                  <a:schemeClr val="tx1"/>
                </a:solidFill>
                <a:effectLst/>
                <a:latin typeface="+mn-lt"/>
                <a:ea typeface="+mn-ea"/>
                <a:cs typeface="+mn-cs"/>
              </a:rPr>
              <a:t>）。形狀提供一個搜尋空間上的約束條件。</a:t>
            </a:r>
          </a:p>
          <a:p>
            <a:pPr fontAlgn="base"/>
            <a:r>
              <a:rPr lang="zh-TW" altLang="en-US" sz="1200" b="0" i="0" kern="1200" dirty="0">
                <a:solidFill>
                  <a:schemeClr val="tx1"/>
                </a:solidFill>
                <a:effectLst/>
                <a:latin typeface="+mn-lt"/>
                <a:ea typeface="+mn-ea"/>
                <a:cs typeface="+mn-cs"/>
              </a:rPr>
              <a:t>人臉對齊主要將人臉中的 </a:t>
            </a:r>
            <a:r>
              <a:rPr lang="en-US" altLang="zh-TW" sz="1200" b="0" i="0" kern="1200" dirty="0">
                <a:solidFill>
                  <a:schemeClr val="tx1"/>
                </a:solidFill>
                <a:effectLst/>
                <a:latin typeface="+mn-lt"/>
                <a:ea typeface="+mn-ea"/>
                <a:cs typeface="+mn-cs"/>
              </a:rPr>
              <a:t>eyes, mouth, nose and chin </a:t>
            </a:r>
            <a:r>
              <a:rPr lang="zh-TW" altLang="en-US" sz="1200" b="0" i="0" kern="1200" dirty="0">
                <a:solidFill>
                  <a:schemeClr val="tx1"/>
                </a:solidFill>
                <a:effectLst/>
                <a:latin typeface="+mn-lt"/>
                <a:ea typeface="+mn-ea"/>
                <a:cs typeface="+mn-cs"/>
              </a:rPr>
              <a:t>檢測出來，用特徵點標記出來。</a:t>
            </a:r>
          </a:p>
          <a:p>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84</a:t>
            </a:fld>
            <a:endParaRPr lang="zh-TW" altLang="en-US"/>
          </a:p>
        </p:txBody>
      </p:sp>
    </p:spTree>
    <p:extLst>
      <p:ext uri="{BB962C8B-B14F-4D97-AF65-F5344CB8AC3E}">
        <p14:creationId xmlns:p14="http://schemas.microsoft.com/office/powerpoint/2010/main" val="3766763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國外也有針對加速通關的應用，但更多是基於反恐及安全因素的犯罪偵防應用，畢竟歐美恐怖攻擊事件頻傳。例如</a:t>
            </a:r>
            <a:r>
              <a:rPr lang="en-US" altLang="zh-TW" sz="1200" b="0" i="0" kern="1200" dirty="0">
                <a:solidFill>
                  <a:schemeClr val="tx1"/>
                </a:solidFill>
                <a:effectLst/>
                <a:latin typeface="+mn-lt"/>
                <a:ea typeface="+mn-ea"/>
                <a:cs typeface="+mn-cs"/>
              </a:rPr>
              <a:t>2017</a:t>
            </a:r>
            <a:r>
              <a:rPr lang="zh-TW" altLang="en-US" sz="1200" b="0" i="0" kern="1200" dirty="0">
                <a:solidFill>
                  <a:schemeClr val="tx1"/>
                </a:solidFill>
                <a:effectLst/>
                <a:latin typeface="+mn-lt"/>
                <a:ea typeface="+mn-ea"/>
                <a:cs typeface="+mn-cs"/>
              </a:rPr>
              <a:t>年美國國土安全部（</a:t>
            </a:r>
            <a:r>
              <a:rPr lang="en-US" altLang="zh-TW" sz="1200" b="0" i="0" kern="1200" dirty="0">
                <a:solidFill>
                  <a:schemeClr val="tx1"/>
                </a:solidFill>
                <a:effectLst/>
                <a:latin typeface="+mn-lt"/>
                <a:ea typeface="+mn-ea"/>
                <a:cs typeface="+mn-cs"/>
              </a:rPr>
              <a:t>DHS</a:t>
            </a:r>
            <a:r>
              <a:rPr lang="zh-TW" altLang="en-US" sz="1200" b="0" i="0" kern="1200" dirty="0">
                <a:solidFill>
                  <a:schemeClr val="tx1"/>
                </a:solidFill>
                <a:effectLst/>
                <a:latin typeface="+mn-lt"/>
                <a:ea typeface="+mn-ea"/>
                <a:cs typeface="+mn-cs"/>
              </a:rPr>
              <a:t>），開始於全美</a:t>
            </a:r>
            <a:r>
              <a:rPr lang="en-US" altLang="zh-TW" sz="1200" b="0" i="0" kern="1200" dirty="0">
                <a:solidFill>
                  <a:schemeClr val="tx1"/>
                </a:solidFill>
                <a:effectLst/>
                <a:latin typeface="+mn-lt"/>
                <a:ea typeface="+mn-ea"/>
                <a:cs typeface="+mn-cs"/>
              </a:rPr>
              <a:t>9</a:t>
            </a:r>
            <a:r>
              <a:rPr lang="zh-TW" altLang="en-US" sz="1200" b="0" i="0" kern="1200" dirty="0">
                <a:solidFill>
                  <a:schemeClr val="tx1"/>
                </a:solidFill>
                <a:effectLst/>
                <a:latin typeface="+mn-lt"/>
                <a:ea typeface="+mn-ea"/>
                <a:cs typeface="+mn-cs"/>
              </a:rPr>
              <a:t>座國際機場，安裝臉部掃描裝置，對所有離境旅客施行臉部辨識，包含外國旅客及美國公民，目的是為了與</a:t>
            </a:r>
            <a:r>
              <a:rPr lang="en-US" altLang="zh-TW" sz="1200" b="0" i="0" kern="1200" dirty="0">
                <a:solidFill>
                  <a:schemeClr val="tx1"/>
                </a:solidFill>
                <a:effectLst/>
                <a:latin typeface="+mn-lt"/>
                <a:ea typeface="+mn-ea"/>
                <a:cs typeface="+mn-cs"/>
              </a:rPr>
              <a:t>DHS</a:t>
            </a:r>
            <a:r>
              <a:rPr lang="zh-TW" altLang="en-US" sz="1200" b="0" i="0" kern="1200" dirty="0">
                <a:solidFill>
                  <a:schemeClr val="tx1"/>
                </a:solidFill>
                <a:effectLst/>
                <a:latin typeface="+mn-lt"/>
                <a:ea typeface="+mn-ea"/>
                <a:cs typeface="+mn-cs"/>
              </a:rPr>
              <a:t>的資料庫進行身分核對。</a:t>
            </a:r>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86</a:t>
            </a:fld>
            <a:endParaRPr lang="zh-TW" altLang="en-US"/>
          </a:p>
        </p:txBody>
      </p:sp>
    </p:spTree>
    <p:extLst>
      <p:ext uri="{BB962C8B-B14F-4D97-AF65-F5344CB8AC3E}">
        <p14:creationId xmlns:p14="http://schemas.microsoft.com/office/powerpoint/2010/main" val="3262632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87</a:t>
            </a:fld>
            <a:endParaRPr lang="zh-TW" altLang="en-US"/>
          </a:p>
        </p:txBody>
      </p:sp>
    </p:spTree>
    <p:extLst>
      <p:ext uri="{BB962C8B-B14F-4D97-AF65-F5344CB8AC3E}">
        <p14:creationId xmlns:p14="http://schemas.microsoft.com/office/powerpoint/2010/main" val="314905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遏止高價黃牛票 嵐演唱會採臉部辨識入場</a:t>
            </a:r>
          </a:p>
          <a:p>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89</a:t>
            </a:fld>
            <a:endParaRPr lang="zh-TW" altLang="en-US"/>
          </a:p>
        </p:txBody>
      </p:sp>
    </p:spTree>
    <p:extLst>
      <p:ext uri="{BB962C8B-B14F-4D97-AF65-F5344CB8AC3E}">
        <p14:creationId xmlns:p14="http://schemas.microsoft.com/office/powerpoint/2010/main" val="3240602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國內</a:t>
            </a:r>
            <a:r>
              <a:rPr lang="zh-TW" altLang="en-US" sz="1200" b="0" i="0" kern="1200" dirty="0">
                <a:solidFill>
                  <a:schemeClr val="tx1"/>
                </a:solidFill>
                <a:effectLst/>
                <a:latin typeface="+mn-lt"/>
                <a:ea typeface="+mn-ea"/>
                <a:cs typeface="+mn-cs"/>
              </a:rPr>
              <a:t>半導體產業運用人臉辨識提高場域安全，</a:t>
            </a:r>
            <a:r>
              <a:rPr lang="en-US" altLang="zh-TW" sz="1200" b="0" i="0" kern="1200" dirty="0">
                <a:solidFill>
                  <a:schemeClr val="tx1"/>
                </a:solidFill>
                <a:effectLst/>
                <a:latin typeface="+mn-lt"/>
                <a:ea typeface="+mn-ea"/>
                <a:cs typeface="+mn-cs"/>
              </a:rPr>
              <a:t>EX: </a:t>
            </a:r>
            <a:r>
              <a:rPr lang="zh-TW" altLang="en-US" sz="1200" b="0" i="0" kern="1200" dirty="0">
                <a:solidFill>
                  <a:schemeClr val="tx1"/>
                </a:solidFill>
                <a:effectLst/>
                <a:latin typeface="+mn-lt"/>
                <a:ea typeface="+mn-ea"/>
                <a:cs typeface="+mn-cs"/>
              </a:rPr>
              <a:t>台積電、日月光等等，透過機器辨識能更有效率且準確的防止可疑人士進入廠區</a:t>
            </a:r>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90</a:t>
            </a:fld>
            <a:endParaRPr lang="zh-TW" altLang="en-US"/>
          </a:p>
        </p:txBody>
      </p:sp>
    </p:spTree>
    <p:extLst>
      <p:ext uri="{BB962C8B-B14F-4D97-AF65-F5344CB8AC3E}">
        <p14:creationId xmlns:p14="http://schemas.microsoft.com/office/powerpoint/2010/main" val="4262807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LFW</a:t>
            </a:r>
            <a:r>
              <a:rPr lang="zh-TW" altLang="en-US" dirty="0"/>
              <a:t>，</a:t>
            </a:r>
            <a:r>
              <a:rPr lang="en-US" altLang="zh-TW" dirty="0"/>
              <a:t>FDDB</a:t>
            </a:r>
            <a:r>
              <a:rPr lang="zh-TW" altLang="en-US" dirty="0"/>
              <a:t>與</a:t>
            </a:r>
            <a:r>
              <a:rPr lang="en-US" altLang="zh-TW" dirty="0"/>
              <a:t>FRVT</a:t>
            </a:r>
            <a:r>
              <a:rPr lang="zh-TW" altLang="en-US" dirty="0"/>
              <a:t> 這些數據及主要是測試人臉辨識準確度的一個標準</a:t>
            </a:r>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92</a:t>
            </a:fld>
            <a:endParaRPr lang="zh-TW" altLang="en-US"/>
          </a:p>
        </p:txBody>
      </p:sp>
    </p:spTree>
    <p:extLst>
      <p:ext uri="{BB962C8B-B14F-4D97-AF65-F5344CB8AC3E}">
        <p14:creationId xmlns:p14="http://schemas.microsoft.com/office/powerpoint/2010/main" val="292051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LFW</a:t>
            </a:r>
            <a:r>
              <a:rPr lang="zh-CN" altLang="en-US" sz="1200" b="0" i="0" kern="1200" dirty="0">
                <a:solidFill>
                  <a:schemeClr val="tx1"/>
                </a:solidFill>
                <a:effectLst/>
                <a:latin typeface="+mn-lt"/>
                <a:ea typeface="+mn-ea"/>
                <a:cs typeface="+mn-cs"/>
              </a:rPr>
              <a:t>数据集主要测试人脸识别的准确率，该数据库从中随机选择了</a:t>
            </a:r>
            <a:r>
              <a:rPr lang="en-US" altLang="zh-CN" sz="1200" b="0" i="0" kern="1200" dirty="0">
                <a:solidFill>
                  <a:schemeClr val="tx1"/>
                </a:solidFill>
                <a:effectLst/>
                <a:latin typeface="+mn-lt"/>
                <a:ea typeface="+mn-ea"/>
                <a:cs typeface="+mn-cs"/>
              </a:rPr>
              <a:t>6000</a:t>
            </a:r>
            <a:r>
              <a:rPr lang="zh-CN" altLang="en-US" sz="1200" b="0" i="0" kern="1200" dirty="0">
                <a:solidFill>
                  <a:schemeClr val="tx1"/>
                </a:solidFill>
                <a:effectLst/>
                <a:latin typeface="+mn-lt"/>
                <a:ea typeface="+mn-ea"/>
                <a:cs typeface="+mn-cs"/>
              </a:rPr>
              <a:t>对人脸组成了人脸辨识图片对，其中</a:t>
            </a:r>
            <a:r>
              <a:rPr lang="en-US" altLang="zh-CN" sz="1200" b="0" i="0" kern="1200" dirty="0">
                <a:solidFill>
                  <a:schemeClr val="tx1"/>
                </a:solidFill>
                <a:effectLst/>
                <a:latin typeface="+mn-lt"/>
                <a:ea typeface="+mn-ea"/>
                <a:cs typeface="+mn-cs"/>
              </a:rPr>
              <a:t>3000</a:t>
            </a:r>
            <a:r>
              <a:rPr lang="zh-CN" altLang="en-US" sz="1200" b="0" i="0" kern="1200" dirty="0">
                <a:solidFill>
                  <a:schemeClr val="tx1"/>
                </a:solidFill>
                <a:effectLst/>
                <a:latin typeface="+mn-lt"/>
                <a:ea typeface="+mn-ea"/>
                <a:cs typeface="+mn-cs"/>
              </a:rPr>
              <a:t>对属于同一个人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张人脸照片，</a:t>
            </a:r>
            <a:r>
              <a:rPr lang="en-US" altLang="zh-CN" sz="1200" b="0" i="0" kern="1200" dirty="0">
                <a:solidFill>
                  <a:schemeClr val="tx1"/>
                </a:solidFill>
                <a:effectLst/>
                <a:latin typeface="+mn-lt"/>
                <a:ea typeface="+mn-ea"/>
                <a:cs typeface="+mn-cs"/>
              </a:rPr>
              <a:t>3000</a:t>
            </a:r>
            <a:r>
              <a:rPr lang="zh-CN" altLang="en-US" sz="1200" b="0" i="0" kern="1200" dirty="0">
                <a:solidFill>
                  <a:schemeClr val="tx1"/>
                </a:solidFill>
                <a:effectLst/>
                <a:latin typeface="+mn-lt"/>
                <a:ea typeface="+mn-ea"/>
                <a:cs typeface="+mn-cs"/>
              </a:rPr>
              <a:t>对属于不同的人每人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张人脸照片。测试过程</a:t>
            </a:r>
            <a:r>
              <a:rPr lang="en-US" altLang="zh-CN" sz="1200" b="0" i="0" kern="1200" dirty="0">
                <a:solidFill>
                  <a:schemeClr val="tx1"/>
                </a:solidFill>
                <a:effectLst/>
                <a:latin typeface="+mn-lt"/>
                <a:ea typeface="+mn-ea"/>
                <a:cs typeface="+mn-cs"/>
              </a:rPr>
              <a:t>LFW</a:t>
            </a:r>
            <a:r>
              <a:rPr lang="zh-CN" altLang="en-US" sz="1200" b="0" i="0" kern="1200" dirty="0">
                <a:solidFill>
                  <a:schemeClr val="tx1"/>
                </a:solidFill>
                <a:effectLst/>
                <a:latin typeface="+mn-lt"/>
                <a:ea typeface="+mn-ea"/>
                <a:cs typeface="+mn-cs"/>
              </a:rPr>
              <a:t>给出一对照片，询问测试中的系统两张照片是不是同一个人，系统给出“是”或“否”的答案。通过</a:t>
            </a:r>
            <a:r>
              <a:rPr lang="en-US" altLang="zh-CN" sz="1200" b="0" i="0" kern="1200" dirty="0">
                <a:solidFill>
                  <a:schemeClr val="tx1"/>
                </a:solidFill>
                <a:effectLst/>
                <a:latin typeface="+mn-lt"/>
                <a:ea typeface="+mn-ea"/>
                <a:cs typeface="+mn-cs"/>
              </a:rPr>
              <a:t>6000</a:t>
            </a:r>
            <a:r>
              <a:rPr lang="zh-CN" altLang="en-US" sz="1200" b="0" i="0" kern="1200" dirty="0">
                <a:solidFill>
                  <a:schemeClr val="tx1"/>
                </a:solidFill>
                <a:effectLst/>
                <a:latin typeface="+mn-lt"/>
                <a:ea typeface="+mn-ea"/>
                <a:cs typeface="+mn-cs"/>
              </a:rPr>
              <a:t>对人脸测试结果的系统答案与真实答案的比值可以得到人脸识别准确率</a:t>
            </a:r>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93</a:t>
            </a:fld>
            <a:endParaRPr lang="zh-TW" altLang="en-US"/>
          </a:p>
        </p:txBody>
      </p:sp>
    </p:spTree>
    <p:extLst>
      <p:ext uri="{BB962C8B-B14F-4D97-AF65-F5344CB8AC3E}">
        <p14:creationId xmlns:p14="http://schemas.microsoft.com/office/powerpoint/2010/main" val="1730747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94</a:t>
            </a:fld>
            <a:endParaRPr lang="zh-TW" altLang="en-US"/>
          </a:p>
        </p:txBody>
      </p:sp>
    </p:spTree>
    <p:extLst>
      <p:ext uri="{BB962C8B-B14F-4D97-AF65-F5344CB8AC3E}">
        <p14:creationId xmlns:p14="http://schemas.microsoft.com/office/powerpoint/2010/main" val="118899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修改圖片為實際擺設的圖片</a:t>
            </a:r>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4</a:t>
            </a:fld>
            <a:endParaRPr lang="zh-TW" altLang="en-US"/>
          </a:p>
        </p:txBody>
      </p:sp>
    </p:spTree>
    <p:extLst>
      <p:ext uri="{BB962C8B-B14F-4D97-AF65-F5344CB8AC3E}">
        <p14:creationId xmlns:p14="http://schemas.microsoft.com/office/powerpoint/2010/main" val="10954375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自从</a:t>
            </a:r>
            <a:r>
              <a:rPr lang="en-US" altLang="zh-CN" sz="1200" b="0" i="0" kern="1200" dirty="0">
                <a:solidFill>
                  <a:schemeClr val="tx1"/>
                </a:solidFill>
                <a:effectLst/>
                <a:latin typeface="+mn-lt"/>
                <a:ea typeface="+mn-ea"/>
                <a:cs typeface="+mn-cs"/>
              </a:rPr>
              <a:t>LFW</a:t>
            </a:r>
            <a:r>
              <a:rPr lang="zh-CN" altLang="en-US" sz="1200" b="0" i="0" kern="1200" dirty="0">
                <a:solidFill>
                  <a:schemeClr val="tx1"/>
                </a:solidFill>
                <a:effectLst/>
                <a:latin typeface="+mn-lt"/>
                <a:ea typeface="+mn-ea"/>
                <a:cs typeface="+mn-cs"/>
              </a:rPr>
              <a:t>发布以来，性能被不断刷新。</a:t>
            </a:r>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年之前，主要技术路线为人造或基于学习的局部描述子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测度</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学习。</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年之后，主要技术路线为深度学习。</a:t>
            </a:r>
            <a:r>
              <a:rPr lang="zh-CN" altLang="en-US" dirty="0"/>
              <a:t> </a:t>
            </a:r>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95</a:t>
            </a:fld>
            <a:endParaRPr lang="zh-TW" altLang="en-US"/>
          </a:p>
        </p:txBody>
      </p:sp>
    </p:spTree>
    <p:extLst>
      <p:ext uri="{BB962C8B-B14F-4D97-AF65-F5344CB8AC3E}">
        <p14:creationId xmlns:p14="http://schemas.microsoft.com/office/powerpoint/2010/main" val="3509457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Scale </a:t>
            </a:r>
            <a:r>
              <a:rPr lang="zh-TW" altLang="en-US" dirty="0"/>
              <a:t>大規模的人臉、</a:t>
            </a:r>
            <a:r>
              <a:rPr lang="en-US" altLang="zh-TW" dirty="0"/>
              <a:t>Pose</a:t>
            </a:r>
            <a:r>
              <a:rPr lang="zh-TW" altLang="en-US" dirty="0"/>
              <a:t> 姿勢、</a:t>
            </a:r>
            <a:r>
              <a:rPr lang="en-US" altLang="zh-TW" dirty="0"/>
              <a:t>occlusion</a:t>
            </a:r>
            <a:r>
              <a:rPr lang="en-US" altLang="zh-TW" baseline="0" dirty="0"/>
              <a:t> </a:t>
            </a:r>
            <a:r>
              <a:rPr lang="zh-TW" altLang="en-US" baseline="0" dirty="0"/>
              <a:t>被遮擋的人臉、</a:t>
            </a:r>
            <a:r>
              <a:rPr lang="en-US" altLang="zh-TW" baseline="0" dirty="0"/>
              <a:t>expression</a:t>
            </a:r>
            <a:r>
              <a:rPr lang="zh-TW" altLang="en-US" baseline="0" dirty="0"/>
              <a:t>　各種不同表情的人臉、</a:t>
            </a:r>
            <a:r>
              <a:rPr lang="en-US" altLang="zh-TW" baseline="0" dirty="0"/>
              <a:t>makeup </a:t>
            </a:r>
            <a:r>
              <a:rPr lang="zh-TW" altLang="en-US" baseline="0" dirty="0"/>
              <a:t>臉部有化妝的人臉、或是在不同光線下的人臉 將這幾類去做辨識。</a:t>
            </a:r>
            <a:endParaRPr lang="en-US" altLang="zh-TW"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99</a:t>
            </a:fld>
            <a:endParaRPr lang="zh-TW" altLang="en-US"/>
          </a:p>
        </p:txBody>
      </p:sp>
    </p:spTree>
    <p:extLst>
      <p:ext uri="{BB962C8B-B14F-4D97-AF65-F5344CB8AC3E}">
        <p14:creationId xmlns:p14="http://schemas.microsoft.com/office/powerpoint/2010/main" val="3389650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err="1">
                <a:solidFill>
                  <a:schemeClr val="tx1"/>
                </a:solidFill>
                <a:effectLst/>
                <a:latin typeface="+mn-lt"/>
                <a:ea typeface="+mn-ea"/>
                <a:cs typeface="+mn-cs"/>
              </a:rPr>
              <a:t>Big_Lips</a:t>
            </a:r>
            <a:r>
              <a:rPr lang="zh-TW" altLang="en-US" sz="1200" b="0" i="0" kern="1200" dirty="0">
                <a:solidFill>
                  <a:schemeClr val="tx1"/>
                </a:solidFill>
                <a:effectLst/>
                <a:latin typeface="+mn-lt"/>
                <a:ea typeface="+mn-ea"/>
                <a:cs typeface="+mn-cs"/>
              </a:rPr>
              <a:t>：大嘴唇</a:t>
            </a:r>
          </a:p>
          <a:p>
            <a:r>
              <a:rPr lang="en-US" altLang="zh-TW" sz="1200" b="0" i="0" kern="1200" dirty="0" err="1">
                <a:solidFill>
                  <a:schemeClr val="tx1"/>
                </a:solidFill>
                <a:effectLst/>
                <a:latin typeface="+mn-lt"/>
                <a:ea typeface="+mn-ea"/>
                <a:cs typeface="+mn-cs"/>
              </a:rPr>
              <a:t>Big_Nose</a:t>
            </a:r>
            <a:r>
              <a:rPr lang="zh-TW" altLang="en-US" sz="1200" b="0" i="0" kern="1200" dirty="0">
                <a:solidFill>
                  <a:schemeClr val="tx1"/>
                </a:solidFill>
                <a:effectLst/>
                <a:latin typeface="+mn-lt"/>
                <a:ea typeface="+mn-ea"/>
                <a:cs typeface="+mn-cs"/>
              </a:rPr>
              <a:t>：大鼻子</a:t>
            </a:r>
          </a:p>
          <a:p>
            <a:r>
              <a:rPr lang="en-US" altLang="zh-TW" sz="1200" b="0" i="0" kern="1200" dirty="0" err="1">
                <a:solidFill>
                  <a:schemeClr val="tx1"/>
                </a:solidFill>
                <a:effectLst/>
                <a:latin typeface="+mn-lt"/>
                <a:ea typeface="+mn-ea"/>
                <a:cs typeface="+mn-cs"/>
              </a:rPr>
              <a:t>Black_Hair</a:t>
            </a:r>
            <a:r>
              <a:rPr lang="zh-TW" altLang="en-US" sz="1200" b="0" i="0" kern="1200" dirty="0">
                <a:solidFill>
                  <a:schemeClr val="tx1"/>
                </a:solidFill>
                <a:effectLst/>
                <a:latin typeface="+mn-lt"/>
                <a:ea typeface="+mn-ea"/>
                <a:cs typeface="+mn-cs"/>
              </a:rPr>
              <a:t>：黑发</a:t>
            </a:r>
          </a:p>
          <a:p>
            <a:r>
              <a:rPr lang="en-US" altLang="zh-TW" sz="1200" b="0" i="0" kern="1200" dirty="0" err="1">
                <a:solidFill>
                  <a:schemeClr val="tx1"/>
                </a:solidFill>
                <a:effectLst/>
                <a:latin typeface="+mn-lt"/>
                <a:ea typeface="+mn-ea"/>
                <a:cs typeface="+mn-cs"/>
              </a:rPr>
              <a:t>Blond_Hair</a:t>
            </a:r>
            <a:r>
              <a:rPr lang="zh-TW" altLang="en-US" sz="1200" b="0" i="0" kern="1200" dirty="0">
                <a:solidFill>
                  <a:schemeClr val="tx1"/>
                </a:solidFill>
                <a:effectLst/>
                <a:latin typeface="+mn-lt"/>
                <a:ea typeface="+mn-ea"/>
                <a:cs typeface="+mn-cs"/>
              </a:rPr>
              <a:t>：金发</a:t>
            </a:r>
          </a:p>
          <a:p>
            <a:r>
              <a:rPr lang="en-US" altLang="zh-TW" sz="1200" b="0" i="0" kern="1200" dirty="0">
                <a:solidFill>
                  <a:schemeClr val="tx1"/>
                </a:solidFill>
                <a:effectLst/>
                <a:latin typeface="+mn-lt"/>
                <a:ea typeface="+mn-ea"/>
                <a:cs typeface="+mn-cs"/>
              </a:rPr>
              <a:t>Blurry</a:t>
            </a:r>
            <a:r>
              <a:rPr lang="zh-TW" altLang="en-US" sz="1200" b="0" i="0" kern="1200" dirty="0">
                <a:solidFill>
                  <a:schemeClr val="tx1"/>
                </a:solidFill>
                <a:effectLst/>
                <a:latin typeface="+mn-lt"/>
                <a:ea typeface="+mn-ea"/>
                <a:cs typeface="+mn-cs"/>
              </a:rPr>
              <a:t>：模糊的</a:t>
            </a:r>
          </a:p>
          <a:p>
            <a:r>
              <a:rPr lang="en-US" altLang="zh-TW" sz="1200" b="0" i="0" kern="1200" dirty="0" err="1">
                <a:solidFill>
                  <a:schemeClr val="tx1"/>
                </a:solidFill>
                <a:effectLst/>
                <a:latin typeface="+mn-lt"/>
                <a:ea typeface="+mn-ea"/>
                <a:cs typeface="+mn-cs"/>
              </a:rPr>
              <a:t>Brown_Hair</a:t>
            </a:r>
            <a:r>
              <a:rPr lang="zh-TW" altLang="en-US" sz="1200" b="0" i="0" kern="1200" dirty="0">
                <a:solidFill>
                  <a:schemeClr val="tx1"/>
                </a:solidFill>
                <a:effectLst/>
                <a:latin typeface="+mn-lt"/>
                <a:ea typeface="+mn-ea"/>
                <a:cs typeface="+mn-cs"/>
              </a:rPr>
              <a:t>：棕发</a:t>
            </a:r>
          </a:p>
          <a:p>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100</a:t>
            </a:fld>
            <a:endParaRPr lang="zh-TW" altLang="en-US"/>
          </a:p>
        </p:txBody>
      </p:sp>
    </p:spTree>
    <p:extLst>
      <p:ext uri="{BB962C8B-B14F-4D97-AF65-F5344CB8AC3E}">
        <p14:creationId xmlns:p14="http://schemas.microsoft.com/office/powerpoint/2010/main" val="591916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a:t>ResNet-34</a:t>
            </a:r>
            <a:endParaRPr lang="zh-TW" altLang="en-US" dirty="0">
              <a:latin typeface="Calibri" panose="020F0502020204030204" pitchFamily="34" charset="0"/>
              <a:cs typeface="Calibri" panose="020F0502020204030204" pitchFamily="34" charset="0"/>
            </a:endParaRPr>
          </a:p>
          <a:p>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102</a:t>
            </a:fld>
            <a:endParaRPr lang="zh-TW" altLang="en-US"/>
          </a:p>
        </p:txBody>
      </p:sp>
    </p:spTree>
    <p:extLst>
      <p:ext uri="{BB962C8B-B14F-4D97-AF65-F5344CB8AC3E}">
        <p14:creationId xmlns:p14="http://schemas.microsoft.com/office/powerpoint/2010/main" val="19937912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a:t>
            </a:r>
            <a:r>
              <a:rPr lang="en-US" altLang="zh-TW" dirty="0"/>
              <a:t>1</a:t>
            </a:r>
            <a:r>
              <a:rPr lang="zh-TW" altLang="en-US" dirty="0"/>
              <a:t>步：查找所有面孔</a:t>
            </a:r>
          </a:p>
          <a:p>
            <a:r>
              <a:rPr lang="zh-TW" altLang="en-US" dirty="0"/>
              <a:t>人臉檢測在</a:t>
            </a:r>
            <a:r>
              <a:rPr lang="en-US" altLang="zh-TW" dirty="0"/>
              <a:t>2000</a:t>
            </a:r>
            <a:r>
              <a:rPr lang="zh-TW" altLang="en-US" dirty="0"/>
              <a:t>年代初期成為主流，當時保羅</a:t>
            </a:r>
            <a:r>
              <a:rPr lang="en-US" altLang="zh-TW" dirty="0"/>
              <a:t>·</a:t>
            </a:r>
            <a:r>
              <a:rPr lang="zh-TW" altLang="en-US" dirty="0"/>
              <a:t>維奧拉（</a:t>
            </a:r>
            <a:r>
              <a:rPr lang="en-US" altLang="zh-TW" dirty="0"/>
              <a:t>Paul Viola</a:t>
            </a:r>
            <a:r>
              <a:rPr lang="zh-TW" altLang="en-US" dirty="0"/>
              <a:t>）和邁克爾</a:t>
            </a:r>
            <a:r>
              <a:rPr lang="en-US" altLang="zh-TW" dirty="0"/>
              <a:t>·</a:t>
            </a:r>
            <a:r>
              <a:rPr lang="zh-TW" altLang="en-US" dirty="0"/>
              <a:t>瓊斯（</a:t>
            </a:r>
            <a:r>
              <a:rPr lang="en-US" altLang="zh-TW" dirty="0"/>
              <a:t>Michael Jones</a:t>
            </a:r>
            <a:r>
              <a:rPr lang="zh-TW" altLang="en-US" dirty="0"/>
              <a:t>）發明了一種檢測人臉的方法，該方法可以足夠快地運行在廉價相機上。 但是，現在存在更可靠的解決方案。 我們將使用一種在</a:t>
            </a:r>
            <a:r>
              <a:rPr lang="en-US" altLang="zh-TW" dirty="0"/>
              <a:t>2005</a:t>
            </a:r>
            <a:r>
              <a:rPr lang="zh-TW" altLang="en-US" dirty="0"/>
              <a:t>年發明的方法，稱為“定向梯度直方圖”，簡稱“ </a:t>
            </a:r>
            <a:r>
              <a:rPr lang="en-US" altLang="zh-TW" dirty="0"/>
              <a:t>HOG”</a:t>
            </a:r>
            <a:r>
              <a:rPr lang="zh-TW" altLang="en-US" dirty="0"/>
              <a:t>。</a:t>
            </a:r>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103</a:t>
            </a:fld>
            <a:endParaRPr lang="zh-TW" altLang="en-US"/>
          </a:p>
        </p:txBody>
      </p:sp>
    </p:spTree>
    <p:extLst>
      <p:ext uri="{BB962C8B-B14F-4D97-AF65-F5344CB8AC3E}">
        <p14:creationId xmlns:p14="http://schemas.microsoft.com/office/powerpoint/2010/main" val="822004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在一副圖像中，局部目標的表象與形狀能夠被梯度或邊緣的方向密度分布很好的描述</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104</a:t>
            </a:fld>
            <a:endParaRPr lang="zh-TW" altLang="en-US"/>
          </a:p>
        </p:txBody>
      </p:sp>
    </p:spTree>
    <p:extLst>
      <p:ext uri="{BB962C8B-B14F-4D97-AF65-F5344CB8AC3E}">
        <p14:creationId xmlns:p14="http://schemas.microsoft.com/office/powerpoint/2010/main" val="2583900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err="1"/>
              <a:t>Dalal</a:t>
            </a:r>
            <a:r>
              <a:rPr lang="zh-CN" altLang="en-US" dirty="0"/>
              <a:t>提出的</a:t>
            </a:r>
            <a:r>
              <a:rPr lang="en-US" altLang="zh-CN" dirty="0"/>
              <a:t>Hog</a:t>
            </a:r>
            <a:r>
              <a:rPr lang="zh-CN" altLang="en-US" dirty="0"/>
              <a:t>特征提取的过程：把样本图像分割为若干个像素的单元（</a:t>
            </a:r>
            <a:r>
              <a:rPr lang="en-US" altLang="zh-CN" dirty="0"/>
              <a:t>cell</a:t>
            </a:r>
            <a:r>
              <a:rPr lang="zh-CN" altLang="en-US" dirty="0"/>
              <a:t>），把梯度方向平均划分为</a:t>
            </a:r>
            <a:r>
              <a:rPr lang="en-US" altLang="zh-CN" dirty="0"/>
              <a:t>9</a:t>
            </a:r>
            <a:r>
              <a:rPr lang="zh-CN" altLang="en-US" dirty="0"/>
              <a:t>个区间（</a:t>
            </a:r>
            <a:r>
              <a:rPr lang="en-US" altLang="zh-CN" dirty="0"/>
              <a:t>bin</a:t>
            </a:r>
            <a:r>
              <a:rPr lang="zh-CN" altLang="en-US" dirty="0"/>
              <a:t>），在每个单元里面对所有像素的梯度方向在各个方向区间进行直方图统计，得到一个</a:t>
            </a:r>
            <a:r>
              <a:rPr lang="en-US" altLang="zh-CN" dirty="0"/>
              <a:t>9</a:t>
            </a:r>
            <a:r>
              <a:rPr lang="zh-CN" altLang="en-US" dirty="0"/>
              <a:t>维的特征向量，每相邻的</a:t>
            </a:r>
            <a:r>
              <a:rPr lang="en-US" altLang="zh-CN" dirty="0"/>
              <a:t>4</a:t>
            </a:r>
            <a:r>
              <a:rPr lang="zh-CN" altLang="en-US" dirty="0"/>
              <a:t>个单元构成一个块（</a:t>
            </a:r>
            <a:r>
              <a:rPr lang="en-US" altLang="zh-CN" dirty="0"/>
              <a:t>block</a:t>
            </a:r>
            <a:r>
              <a:rPr lang="zh-CN" altLang="en-US" dirty="0"/>
              <a:t>），把一个块内的特征向量联起来得到</a:t>
            </a:r>
            <a:r>
              <a:rPr lang="en-US" altLang="zh-CN" dirty="0"/>
              <a:t>36</a:t>
            </a:r>
            <a:r>
              <a:rPr lang="zh-CN" altLang="en-US" dirty="0"/>
              <a:t>维的特征向量，用块对样本图像进行扫描，扫描步长为一个单元。最后将所有块的特征串联起来，就得到了人体的特征。例如，对于</a:t>
            </a:r>
            <a:r>
              <a:rPr lang="en-US" altLang="zh-CN" dirty="0"/>
              <a:t>64*128</a:t>
            </a:r>
            <a:r>
              <a:rPr lang="zh-CN" altLang="en-US" dirty="0"/>
              <a:t>的图像而言，每</a:t>
            </a:r>
            <a:r>
              <a:rPr lang="en-US" altLang="zh-CN" dirty="0"/>
              <a:t>16*16</a:t>
            </a:r>
            <a:r>
              <a:rPr lang="zh-CN" altLang="en-US" dirty="0"/>
              <a:t>的像素组成一个</a:t>
            </a:r>
            <a:r>
              <a:rPr lang="en-US" altLang="zh-CN" dirty="0"/>
              <a:t>cell</a:t>
            </a:r>
            <a:r>
              <a:rPr lang="zh-CN" altLang="en-US" dirty="0"/>
              <a:t>，每</a:t>
            </a:r>
            <a:r>
              <a:rPr lang="en-US" altLang="zh-CN" dirty="0"/>
              <a:t>2*2</a:t>
            </a:r>
            <a:r>
              <a:rPr lang="zh-CN" altLang="en-US" dirty="0"/>
              <a:t>个</a:t>
            </a:r>
            <a:r>
              <a:rPr lang="en-US" altLang="zh-CN" dirty="0"/>
              <a:t>cell</a:t>
            </a:r>
            <a:r>
              <a:rPr lang="zh-CN" altLang="en-US" dirty="0"/>
              <a:t>组成一个块，因为每个</a:t>
            </a:r>
            <a:r>
              <a:rPr lang="en-US" altLang="zh-CN" dirty="0"/>
              <a:t>cell</a:t>
            </a:r>
            <a:r>
              <a:rPr lang="zh-CN" altLang="en-US" dirty="0"/>
              <a:t>有</a:t>
            </a:r>
            <a:r>
              <a:rPr lang="en-US" altLang="zh-CN" dirty="0"/>
              <a:t>9</a:t>
            </a:r>
            <a:r>
              <a:rPr lang="zh-CN" altLang="en-US" dirty="0"/>
              <a:t>个特征，所以每个块内有</a:t>
            </a:r>
            <a:r>
              <a:rPr lang="en-US" altLang="zh-CN" dirty="0"/>
              <a:t>4*9=36</a:t>
            </a:r>
            <a:r>
              <a:rPr lang="zh-CN" altLang="en-US" dirty="0"/>
              <a:t>个特征，以</a:t>
            </a:r>
            <a:r>
              <a:rPr lang="en-US" altLang="zh-CN" dirty="0"/>
              <a:t>8</a:t>
            </a:r>
            <a:r>
              <a:rPr lang="zh-CN" altLang="en-US" dirty="0"/>
              <a:t>个像素为步长，那么，水平方向将有</a:t>
            </a:r>
            <a:r>
              <a:rPr lang="en-US" altLang="zh-CN" dirty="0"/>
              <a:t>7</a:t>
            </a:r>
            <a:r>
              <a:rPr lang="zh-CN" altLang="en-US" dirty="0"/>
              <a:t>个扫描窗口，垂直方向将有</a:t>
            </a:r>
            <a:r>
              <a:rPr lang="en-US" altLang="zh-CN" dirty="0"/>
              <a:t>15</a:t>
            </a:r>
            <a:r>
              <a:rPr lang="zh-CN" altLang="en-US" dirty="0"/>
              <a:t>个扫描窗口。也就是说，</a:t>
            </a:r>
            <a:r>
              <a:rPr lang="en-US" altLang="zh-CN" dirty="0"/>
              <a:t>64*128</a:t>
            </a:r>
            <a:r>
              <a:rPr lang="zh-CN" altLang="en-US" dirty="0"/>
              <a:t>的图片，总共有</a:t>
            </a:r>
            <a:r>
              <a:rPr lang="en-US" altLang="zh-CN" dirty="0"/>
              <a:t>36*7*15=3780</a:t>
            </a:r>
            <a:r>
              <a:rPr lang="zh-CN" altLang="en-US" dirty="0"/>
              <a:t>个特征。</a:t>
            </a:r>
          </a:p>
        </p:txBody>
      </p:sp>
      <p:sp>
        <p:nvSpPr>
          <p:cNvPr id="4" name="投影片編號版面配置區 3"/>
          <p:cNvSpPr>
            <a:spLocks noGrp="1"/>
          </p:cNvSpPr>
          <p:nvPr>
            <p:ph type="sldNum" sz="quarter" idx="5"/>
          </p:nvPr>
        </p:nvSpPr>
        <p:spPr/>
        <p:txBody>
          <a:bodyPr/>
          <a:lstStyle/>
          <a:p>
            <a:fld id="{0F2364DB-A0BA-4FBF-9194-032E7BA72E99}" type="slidenum">
              <a:rPr lang="zh-TW" altLang="en-US" smtClean="0"/>
              <a:t>105</a:t>
            </a:fld>
            <a:endParaRPr lang="zh-TW" altLang="en-US"/>
          </a:p>
        </p:txBody>
      </p:sp>
    </p:spTree>
    <p:extLst>
      <p:ext uri="{BB962C8B-B14F-4D97-AF65-F5344CB8AC3E}">
        <p14:creationId xmlns:p14="http://schemas.microsoft.com/office/powerpoint/2010/main" val="378444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但我們將使用</a:t>
            </a:r>
            <a:r>
              <a:rPr lang="en-US" altLang="zh-TW" dirty="0" err="1"/>
              <a:t>Vahid</a:t>
            </a:r>
            <a:r>
              <a:rPr lang="en-US" altLang="zh-TW" dirty="0"/>
              <a:t> </a:t>
            </a:r>
            <a:r>
              <a:rPr lang="en-US" altLang="zh-TW" dirty="0" err="1"/>
              <a:t>Kazemi</a:t>
            </a:r>
            <a:r>
              <a:rPr lang="zh-TW" altLang="en-US" dirty="0"/>
              <a:t>和</a:t>
            </a:r>
            <a:r>
              <a:rPr lang="en-US" altLang="zh-TW" dirty="0"/>
              <a:t>Josephine Sullivan</a:t>
            </a:r>
            <a:r>
              <a:rPr lang="zh-TW" altLang="en-US" dirty="0"/>
              <a:t>在</a:t>
            </a:r>
            <a:r>
              <a:rPr lang="en-US" altLang="zh-TW" dirty="0"/>
              <a:t>2014</a:t>
            </a:r>
            <a:r>
              <a:rPr lang="zh-TW" altLang="en-US" dirty="0"/>
              <a:t>年發明的方法。 </a:t>
            </a:r>
            <a:r>
              <a:rPr lang="en-US" altLang="zh-TW" dirty="0"/>
              <a:t>GBDT</a:t>
            </a:r>
            <a:endParaRPr lang="zh-TW" altLang="en-US" dirty="0"/>
          </a:p>
          <a:p>
            <a:r>
              <a:rPr lang="zh-TW" altLang="en-US" dirty="0"/>
              <a:t>基本思想是我們將得出存在於每個面部上的</a:t>
            </a:r>
            <a:r>
              <a:rPr lang="en-US" altLang="zh-TW" dirty="0"/>
              <a:t>68</a:t>
            </a:r>
            <a:r>
              <a:rPr lang="zh-TW" altLang="en-US" dirty="0"/>
              <a:t>個特定點（稱為地標）</a:t>
            </a:r>
            <a:r>
              <a:rPr lang="en-US" altLang="zh-TW" dirty="0"/>
              <a:t>-</a:t>
            </a:r>
            <a:r>
              <a:rPr lang="zh-TW" altLang="en-US" dirty="0"/>
              <a:t>下巴的頂部，每隻眼睛的外邊緣，每根眉毛的內邊緣等。然後，我們將訓練一台機器 學習算法，能夠在任何面孔上找到以下</a:t>
            </a:r>
            <a:r>
              <a:rPr lang="en-US" altLang="zh-TW" dirty="0"/>
              <a:t>68</a:t>
            </a:r>
            <a:r>
              <a:rPr lang="zh-TW" altLang="en-US" dirty="0"/>
              <a:t>個特定點：</a:t>
            </a:r>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110</a:t>
            </a:fld>
            <a:endParaRPr lang="zh-TW" altLang="en-US"/>
          </a:p>
        </p:txBody>
      </p:sp>
    </p:spTree>
    <p:extLst>
      <p:ext uri="{BB962C8B-B14F-4D97-AF65-F5344CB8AC3E}">
        <p14:creationId xmlns:p14="http://schemas.microsoft.com/office/powerpoint/2010/main" val="252004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現在我們知道了眼睛和嘴巴是什麼，我們將簡單地旋轉，縮放和剪切圖像，以使眼睛和嘴巴盡可能居中。 我們不會做任何奇特的</a:t>
            </a:r>
            <a:r>
              <a:rPr lang="en-US" altLang="zh-TW" dirty="0"/>
              <a:t>3d</a:t>
            </a:r>
            <a:r>
              <a:rPr lang="zh-TW" altLang="en-US" dirty="0"/>
              <a:t>變形，因為那樣會使圖像失真。 我們將只使用保留平行線的基本圖像變換（例如旋轉和縮放）（稱為仿射變換）：</a:t>
            </a:r>
          </a:p>
          <a:p>
            <a:r>
              <a:rPr lang="zh-TW" altLang="en-US" dirty="0"/>
              <a:t>現在，無論臉部如何旋轉，我們都可以使眼睛和嘴巴居中於圖像中大致相同的位置。 這將使我們的下一步更加準確。</a:t>
            </a:r>
          </a:p>
          <a:p>
            <a:r>
              <a:rPr lang="zh-TW" altLang="en-US" dirty="0"/>
              <a:t>如果您想嘗試使用</a:t>
            </a:r>
            <a:r>
              <a:rPr lang="en-US" altLang="zh-TW" dirty="0"/>
              <a:t>Python</a:t>
            </a:r>
            <a:r>
              <a:rPr lang="zh-TW" altLang="en-US" dirty="0"/>
              <a:t>和</a:t>
            </a:r>
            <a:r>
              <a:rPr lang="en-US" altLang="zh-TW" dirty="0" err="1"/>
              <a:t>dlib</a:t>
            </a:r>
            <a:r>
              <a:rPr lang="zh-TW" altLang="en-US" dirty="0"/>
              <a:t>進行此操作，這裡是用於查找人臉地標的代碼，這是使用這些地標來轉換圖像的代碼</a:t>
            </a:r>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111</a:t>
            </a:fld>
            <a:endParaRPr lang="zh-TW" altLang="en-US"/>
          </a:p>
        </p:txBody>
      </p:sp>
    </p:spTree>
    <p:extLst>
      <p:ext uri="{BB962C8B-B14F-4D97-AF65-F5344CB8AC3E}">
        <p14:creationId xmlns:p14="http://schemas.microsoft.com/office/powerpoint/2010/main" val="13196756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最簡單的人臉識別方法是將我們在第</a:t>
            </a:r>
            <a:r>
              <a:rPr lang="en-US" altLang="zh-TW" dirty="0"/>
              <a:t>2</a:t>
            </a:r>
            <a:r>
              <a:rPr lang="zh-TW" altLang="en-US" dirty="0"/>
              <a:t>步中發現的未知人臉與我們已經被標記的人的所有圖片直接進行比較。 當我們發現之前標記的人臉與未知人臉非常相似時，該人必須是同一個人。 </a:t>
            </a:r>
            <a:endParaRPr lang="en-US" altLang="zh-TW" dirty="0"/>
          </a:p>
          <a:p>
            <a:r>
              <a:rPr lang="zh-TW" altLang="en-US" dirty="0"/>
              <a:t>這種方法實際上存在很大的問題。 像</a:t>
            </a:r>
            <a:r>
              <a:rPr lang="en-US" altLang="zh-TW" dirty="0"/>
              <a:t>Facebook</a:t>
            </a:r>
            <a:r>
              <a:rPr lang="zh-TW" altLang="en-US" dirty="0"/>
              <a:t>這樣的擁有數十億用戶和一萬億張照片的網站，不可能遍歷所有之前標記的面孔，將其與每張新上傳的照片進行比較。 那將花費太長時間。 他們需要能夠在幾毫秒而不是幾小時內識別出臉部。</a:t>
            </a:r>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113</a:t>
            </a:fld>
            <a:endParaRPr lang="zh-TW" altLang="en-US"/>
          </a:p>
        </p:txBody>
      </p:sp>
    </p:spTree>
    <p:extLst>
      <p:ext uri="{BB962C8B-B14F-4D97-AF65-F5344CB8AC3E}">
        <p14:creationId xmlns:p14="http://schemas.microsoft.com/office/powerpoint/2010/main" val="3856696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講為什麼這麼做</a:t>
            </a:r>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6</a:t>
            </a:fld>
            <a:endParaRPr lang="zh-TW" altLang="en-US"/>
          </a:p>
        </p:txBody>
      </p:sp>
    </p:spTree>
    <p:extLst>
      <p:ext uri="{BB962C8B-B14F-4D97-AF65-F5344CB8AC3E}">
        <p14:creationId xmlns:p14="http://schemas.microsoft.com/office/powerpoint/2010/main" val="10304148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解決方案是訓練深度卷積神經網絡。 但是，與其像上次那樣訓練網絡來識別圖片對象，不如訓練它為每個臉部生成</a:t>
            </a:r>
            <a:r>
              <a:rPr lang="en-US" altLang="zh-TW" dirty="0"/>
              <a:t>128</a:t>
            </a:r>
            <a:r>
              <a:rPr lang="zh-TW" altLang="en-US" dirty="0"/>
              <a:t>個測量值。</a:t>
            </a:r>
          </a:p>
          <a:p>
            <a:r>
              <a:rPr lang="zh-TW" altLang="en-US" dirty="0"/>
              <a:t>訓練過程通過一次查看</a:t>
            </a:r>
            <a:r>
              <a:rPr lang="en-US" altLang="zh-TW" dirty="0"/>
              <a:t>3</a:t>
            </a:r>
            <a:r>
              <a:rPr lang="zh-TW" altLang="en-US" dirty="0"/>
              <a:t>張面部圖像來進行：</a:t>
            </a:r>
          </a:p>
          <a:p>
            <a:r>
              <a:rPr lang="zh-TW" altLang="en-US" dirty="0"/>
              <a:t>加載已知人物的訓練人臉圖像</a:t>
            </a:r>
          </a:p>
          <a:p>
            <a:r>
              <a:rPr lang="zh-TW" altLang="en-US" dirty="0"/>
              <a:t>加載同一個已知人物的另一張照片</a:t>
            </a:r>
          </a:p>
          <a:p>
            <a:r>
              <a:rPr lang="zh-TW" altLang="en-US" dirty="0"/>
              <a:t>加載完全不同的人的照片</a:t>
            </a:r>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114</a:t>
            </a:fld>
            <a:endParaRPr lang="zh-TW" altLang="en-US"/>
          </a:p>
        </p:txBody>
      </p:sp>
    </p:spTree>
    <p:extLst>
      <p:ext uri="{BB962C8B-B14F-4D97-AF65-F5344CB8AC3E}">
        <p14:creationId xmlns:p14="http://schemas.microsoft.com/office/powerpoint/2010/main" val="2613084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步驟</a:t>
            </a:r>
            <a:r>
              <a:rPr lang="en-US" altLang="zh-TW" dirty="0"/>
              <a:t>3</a:t>
            </a:r>
            <a:r>
              <a:rPr lang="zh-TW" altLang="en-US" dirty="0"/>
              <a:t>：編碼面部</a:t>
            </a:r>
          </a:p>
          <a:p>
            <a:r>
              <a:rPr lang="zh-TW" altLang="en-US" dirty="0"/>
              <a:t>然後，算法查看針對這三個圖像中的每個圖像當前正在生成的測量。 然後，它會稍微調整神經網絡，以確保它為＃</a:t>
            </a:r>
            <a:r>
              <a:rPr lang="en-US" altLang="zh-TW" dirty="0"/>
              <a:t>1</a:t>
            </a:r>
            <a:r>
              <a:rPr lang="zh-TW" altLang="en-US" dirty="0"/>
              <a:t>和＃</a:t>
            </a:r>
            <a:r>
              <a:rPr lang="en-US" altLang="zh-TW" dirty="0"/>
              <a:t>2</a:t>
            </a:r>
            <a:r>
              <a:rPr lang="zh-TW" altLang="en-US" dirty="0"/>
              <a:t>生成的測量值稍微接近一些，同時確保＃</a:t>
            </a:r>
            <a:r>
              <a:rPr lang="en-US" altLang="zh-TW" dirty="0"/>
              <a:t>2</a:t>
            </a:r>
            <a:r>
              <a:rPr lang="zh-TW" altLang="en-US" dirty="0"/>
              <a:t>和＃</a:t>
            </a:r>
            <a:r>
              <a:rPr lang="en-US" altLang="zh-TW" dirty="0"/>
              <a:t>3</a:t>
            </a:r>
            <a:r>
              <a:rPr lang="zh-TW" altLang="en-US" dirty="0"/>
              <a:t>的測量值稍微分開一些：</a:t>
            </a:r>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118</a:t>
            </a:fld>
            <a:endParaRPr lang="zh-TW" altLang="en-US"/>
          </a:p>
        </p:txBody>
      </p:sp>
    </p:spTree>
    <p:extLst>
      <p:ext uri="{BB962C8B-B14F-4D97-AF65-F5344CB8AC3E}">
        <p14:creationId xmlns:p14="http://schemas.microsoft.com/office/powerpoint/2010/main" val="3931532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Xa</a:t>
            </a:r>
            <a:r>
              <a:rPr lang="zh-TW" altLang="en-US" dirty="0"/>
              <a:t>基本人臉圖片 </a:t>
            </a:r>
            <a:r>
              <a:rPr lang="en-US" altLang="zh-TW" dirty="0"/>
              <a:t>(Anchor)</a:t>
            </a:r>
          </a:p>
          <a:p>
            <a:r>
              <a:rPr lang="zh-TW" altLang="en-US" dirty="0"/>
              <a:t>與</a:t>
            </a:r>
            <a:r>
              <a:rPr lang="en-US" altLang="zh-TW" dirty="0" err="1"/>
              <a:t>Xa</a:t>
            </a:r>
            <a:r>
              <a:rPr lang="zh-TW" altLang="en-US" dirty="0"/>
              <a:t> </a:t>
            </a:r>
            <a:r>
              <a:rPr lang="en-US" altLang="zh-TW" dirty="0"/>
              <a:t> </a:t>
            </a:r>
            <a:r>
              <a:rPr lang="zh-TW" altLang="en-US" dirty="0"/>
              <a:t>最像</a:t>
            </a:r>
            <a:r>
              <a:rPr lang="en-US" altLang="zh-TW" dirty="0"/>
              <a:t>(</a:t>
            </a:r>
            <a:r>
              <a:rPr lang="zh-TW" altLang="en-US" dirty="0"/>
              <a:t>距離最小</a:t>
            </a:r>
            <a:r>
              <a:rPr lang="en-US" altLang="zh-TW" dirty="0"/>
              <a:t>)</a:t>
            </a:r>
            <a:r>
              <a:rPr lang="zh-TW" altLang="en-US" dirty="0"/>
              <a:t>的錯誤人臉</a:t>
            </a:r>
            <a:r>
              <a:rPr lang="en-US" altLang="zh-TW" dirty="0" err="1"/>
              <a:t>Xn</a:t>
            </a:r>
            <a:r>
              <a:rPr lang="en-US" altLang="zh-TW" dirty="0"/>
              <a:t> (negative)</a:t>
            </a:r>
          </a:p>
          <a:p>
            <a:r>
              <a:rPr lang="zh-TW" altLang="en-US" dirty="0"/>
              <a:t>與</a:t>
            </a:r>
            <a:r>
              <a:rPr lang="en-US" altLang="zh-TW" dirty="0" err="1"/>
              <a:t>Xa</a:t>
            </a:r>
            <a:r>
              <a:rPr lang="zh-TW" altLang="en-US" baseline="0" dirty="0"/>
              <a:t> 最不像</a:t>
            </a:r>
            <a:r>
              <a:rPr lang="en-US" altLang="zh-TW" baseline="0" dirty="0"/>
              <a:t>(</a:t>
            </a:r>
            <a:r>
              <a:rPr lang="zh-TW" altLang="en-US" baseline="0" dirty="0"/>
              <a:t>距離最大</a:t>
            </a:r>
            <a:r>
              <a:rPr lang="en-US" altLang="zh-TW" baseline="0" dirty="0"/>
              <a:t>)</a:t>
            </a:r>
            <a:r>
              <a:rPr lang="zh-TW" altLang="en-US" baseline="0" dirty="0"/>
              <a:t>的正確人臉</a:t>
            </a:r>
            <a:r>
              <a:rPr lang="en-US" altLang="zh-TW" baseline="0" dirty="0" err="1"/>
              <a:t>Xp</a:t>
            </a:r>
            <a:r>
              <a:rPr lang="en-US" altLang="zh-TW" baseline="0" dirty="0"/>
              <a:t> (positive)</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121</a:t>
            </a:fld>
            <a:endParaRPr lang="zh-TW" altLang="en-US"/>
          </a:p>
        </p:txBody>
      </p:sp>
    </p:spTree>
    <p:extLst>
      <p:ext uri="{BB962C8B-B14F-4D97-AF65-F5344CB8AC3E}">
        <p14:creationId xmlns:p14="http://schemas.microsoft.com/office/powerpoint/2010/main" val="4233237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在對成千上萬的人的數百萬張圖像重複此步驟數百萬次之後，神經網絡學會了可靠地為每個人生成</a:t>
            </a:r>
            <a:r>
              <a:rPr lang="en-US" altLang="zh-TW" dirty="0"/>
              <a:t>128</a:t>
            </a:r>
            <a:r>
              <a:rPr lang="zh-TW" altLang="en-US" dirty="0"/>
              <a:t>個測量值。 同一個人的任何十張不同圖片都應進行大致相同的測量。</a:t>
            </a:r>
          </a:p>
          <a:p>
            <a:r>
              <a:rPr lang="zh-TW" altLang="en-US" dirty="0"/>
              <a:t>機器學習人員稱每個面孔的</a:t>
            </a:r>
            <a:r>
              <a:rPr lang="en-US" altLang="zh-TW" dirty="0"/>
              <a:t>128</a:t>
            </a:r>
            <a:r>
              <a:rPr lang="zh-TW" altLang="en-US" dirty="0"/>
              <a:t>個測量為嵌入。 將諸如圖片之類的複雜原始數據簡化為計算機生成的數字列表的想法在機器學習（尤其是語言翻譯）中引起了很多關注。 我們正在使用的面部精確方法是</a:t>
            </a:r>
            <a:r>
              <a:rPr lang="en-US" altLang="zh-TW" dirty="0"/>
              <a:t>Google</a:t>
            </a:r>
            <a:r>
              <a:rPr lang="zh-TW" altLang="en-US" dirty="0"/>
              <a:t>的研究人員於</a:t>
            </a:r>
            <a:r>
              <a:rPr lang="en-US" altLang="zh-TW" dirty="0"/>
              <a:t>2015</a:t>
            </a:r>
            <a:r>
              <a:rPr lang="zh-TW" altLang="en-US" dirty="0"/>
              <a:t>年發明的，但存在許多類似的方法。</a:t>
            </a:r>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123</a:t>
            </a:fld>
            <a:endParaRPr lang="zh-TW" altLang="en-US"/>
          </a:p>
        </p:txBody>
      </p:sp>
    </p:spTree>
    <p:extLst>
      <p:ext uri="{BB962C8B-B14F-4D97-AF65-F5344CB8AC3E}">
        <p14:creationId xmlns:p14="http://schemas.microsoft.com/office/powerpoint/2010/main" val="3752332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L2 → L2 normalization </a:t>
            </a:r>
            <a:r>
              <a:rPr lang="zh-TW" altLang="en-US" sz="1200" b="0" i="0" kern="1200" dirty="0">
                <a:solidFill>
                  <a:schemeClr val="tx1"/>
                </a:solidFill>
                <a:effectLst/>
                <a:latin typeface="+mn-lt"/>
                <a:ea typeface="+mn-ea"/>
                <a:cs typeface="+mn-cs"/>
              </a:rPr>
              <a:t>歸一化，讓資料能對應到一個超平面。</a:t>
            </a:r>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124</a:t>
            </a:fld>
            <a:endParaRPr lang="zh-TW" altLang="en-US"/>
          </a:p>
        </p:txBody>
      </p:sp>
    </p:spTree>
    <p:extLst>
      <p:ext uri="{BB962C8B-B14F-4D97-AF65-F5344CB8AC3E}">
        <p14:creationId xmlns:p14="http://schemas.microsoft.com/office/powerpoint/2010/main" val="273454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openCV</a:t>
            </a:r>
            <a:r>
              <a:rPr lang="en-US" altLang="zh-TW" baseline="0" dirty="0"/>
              <a:t> </a:t>
            </a:r>
            <a:r>
              <a:rPr lang="en-US" altLang="zh-TW" baseline="0" dirty="0" err="1"/>
              <a:t>keras</a:t>
            </a:r>
            <a:endParaRPr lang="zh-TW" altLang="en-US" dirty="0"/>
          </a:p>
        </p:txBody>
      </p:sp>
      <p:sp>
        <p:nvSpPr>
          <p:cNvPr id="4" name="投影片編號版面配置區 3"/>
          <p:cNvSpPr>
            <a:spLocks noGrp="1"/>
          </p:cNvSpPr>
          <p:nvPr>
            <p:ph type="sldNum" sz="quarter" idx="10"/>
          </p:nvPr>
        </p:nvSpPr>
        <p:spPr/>
        <p:txBody>
          <a:bodyPr/>
          <a:lstStyle/>
          <a:p>
            <a:fld id="{0F2364DB-A0BA-4FBF-9194-032E7BA72E99}" type="slidenum">
              <a:rPr lang="zh-TW" altLang="en-US" smtClean="0"/>
              <a:t>135</a:t>
            </a:fld>
            <a:endParaRPr lang="zh-TW" altLang="en-US"/>
          </a:p>
        </p:txBody>
      </p:sp>
    </p:spTree>
    <p:extLst>
      <p:ext uri="{BB962C8B-B14F-4D97-AF65-F5344CB8AC3E}">
        <p14:creationId xmlns:p14="http://schemas.microsoft.com/office/powerpoint/2010/main" val="3481876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14</a:t>
            </a:fld>
            <a:endParaRPr lang="zh-TW" altLang="en-US"/>
          </a:p>
        </p:txBody>
      </p:sp>
    </p:spTree>
    <p:extLst>
      <p:ext uri="{BB962C8B-B14F-4D97-AF65-F5344CB8AC3E}">
        <p14:creationId xmlns:p14="http://schemas.microsoft.com/office/powerpoint/2010/main" val="3741242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從早期的</a:t>
            </a:r>
            <a:r>
              <a:rPr lang="en-US" altLang="zh-TW" sz="1200" b="0" i="0" kern="1200" dirty="0" smtClean="0">
                <a:solidFill>
                  <a:schemeClr val="tx1"/>
                </a:solidFill>
                <a:effectLst/>
                <a:latin typeface="+mn-lt"/>
                <a:ea typeface="+mn-ea"/>
                <a:cs typeface="+mn-cs"/>
              </a:rPr>
              <a:t>Mainframe</a:t>
            </a:r>
            <a:r>
              <a:rPr lang="zh-TW" altLang="en-US" sz="1200" b="0" i="0" kern="1200" dirty="0" smtClean="0">
                <a:solidFill>
                  <a:schemeClr val="tx1"/>
                </a:solidFill>
                <a:effectLst/>
                <a:latin typeface="+mn-lt"/>
                <a:ea typeface="+mn-ea"/>
                <a:cs typeface="+mn-cs"/>
              </a:rPr>
              <a:t>架構發展到個人電腦時代，進而進入到網路的</a:t>
            </a:r>
            <a:r>
              <a:rPr lang="en-US" altLang="zh-TW" sz="1200" b="0" i="0" kern="1200" dirty="0" smtClean="0">
                <a:solidFill>
                  <a:schemeClr val="tx1"/>
                </a:solidFill>
                <a:effectLst/>
                <a:latin typeface="+mn-lt"/>
                <a:ea typeface="+mn-ea"/>
                <a:cs typeface="+mn-cs"/>
              </a:rPr>
              <a:t>Client / Server</a:t>
            </a:r>
            <a:r>
              <a:rPr lang="zh-TW" altLang="en-US" sz="1200" b="0" i="0" kern="1200" dirty="0" smtClean="0">
                <a:solidFill>
                  <a:schemeClr val="tx1"/>
                </a:solidFill>
                <a:effectLst/>
                <a:latin typeface="+mn-lt"/>
                <a:ea typeface="+mn-ea"/>
                <a:cs typeface="+mn-cs"/>
              </a:rPr>
              <a:t>架構，再發展至近年來</a:t>
            </a:r>
            <a:r>
              <a:rPr lang="en-US" altLang="zh-TW" sz="1200" b="0" i="0" kern="1200" dirty="0" smtClean="0">
                <a:solidFill>
                  <a:schemeClr val="tx1"/>
                </a:solidFill>
                <a:effectLst/>
                <a:latin typeface="+mn-lt"/>
                <a:ea typeface="+mn-ea"/>
                <a:cs typeface="+mn-cs"/>
              </a:rPr>
              <a:t>Cloud Computing</a:t>
            </a:r>
            <a:r>
              <a:rPr lang="zh-TW" altLang="en-US" sz="1200" b="0" i="0" kern="1200" dirty="0" smtClean="0">
                <a:solidFill>
                  <a:schemeClr val="tx1"/>
                </a:solidFill>
                <a:effectLst/>
                <a:latin typeface="+mn-lt"/>
                <a:ea typeface="+mn-ea"/>
                <a:cs typeface="+mn-cs"/>
              </a:rPr>
              <a:t>的架構，而如今即將迎來的是</a:t>
            </a:r>
            <a:r>
              <a:rPr lang="en-US" altLang="zh-TW" sz="1200" b="0" i="0" kern="1200" dirty="0" smtClean="0">
                <a:solidFill>
                  <a:schemeClr val="tx1"/>
                </a:solidFill>
                <a:effectLst/>
                <a:latin typeface="+mn-lt"/>
                <a:ea typeface="+mn-ea"/>
                <a:cs typeface="+mn-cs"/>
              </a:rPr>
              <a:t>Edge Computing</a:t>
            </a:r>
            <a:r>
              <a:rPr lang="zh-TW" altLang="en-US" sz="1200" b="0" i="0" kern="1200" dirty="0" smtClean="0">
                <a:solidFill>
                  <a:schemeClr val="tx1"/>
                </a:solidFill>
                <a:effectLst/>
                <a:latin typeface="+mn-lt"/>
                <a:ea typeface="+mn-ea"/>
                <a:cs typeface="+mn-cs"/>
              </a:rPr>
              <a:t>時代</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圖一示</a:t>
            </a:r>
            <a:r>
              <a:rPr lang="en-US" altLang="zh-TW" sz="1200" b="0" i="0" kern="1200" dirty="0" smtClean="0">
                <a:solidFill>
                  <a:schemeClr val="tx1"/>
                </a:solidFill>
                <a:effectLst/>
                <a:latin typeface="+mn-lt"/>
                <a:ea typeface="+mn-ea"/>
                <a:cs typeface="+mn-cs"/>
              </a:rPr>
              <a:t>)</a:t>
            </a:r>
          </a:p>
          <a:p>
            <a:r>
              <a:rPr lang="zh-TW" altLang="en-US" dirty="0" smtClean="0"/>
              <a:t>雲端運算，只要使用者能透過網路、由用戶端登入遠端進去伺服器進行操作，就稱為雲端運算，</a:t>
            </a:r>
          </a:p>
          <a:p>
            <a:r>
              <a:rPr lang="zh-TW" altLang="en-US" dirty="0" smtClean="0"/>
              <a:t>雲端運算可簡單分為公有雲或是私有雲，公有雲像是</a:t>
            </a:r>
            <a:r>
              <a:rPr lang="en-US" altLang="zh-TW" dirty="0" smtClean="0"/>
              <a:t>AWS (Amazon web service) </a:t>
            </a:r>
            <a:r>
              <a:rPr lang="zh-TW" altLang="en-US" dirty="0" smtClean="0"/>
              <a:t>，是透過租賃的方式向雲端供應商借用資源</a:t>
            </a:r>
            <a:r>
              <a:rPr lang="en-US" altLang="zh-TW" dirty="0" smtClean="0"/>
              <a:t>(</a:t>
            </a:r>
            <a:r>
              <a:rPr lang="zh-TW" altLang="en-US" dirty="0" smtClean="0"/>
              <a:t>例如</a:t>
            </a:r>
            <a:r>
              <a:rPr lang="en-US" altLang="zh-TW" dirty="0" smtClean="0"/>
              <a:t>GPU </a:t>
            </a:r>
            <a:r>
              <a:rPr lang="zh-TW" altLang="en-US" dirty="0" smtClean="0"/>
              <a:t>使用量 、</a:t>
            </a:r>
            <a:r>
              <a:rPr lang="en-US" altLang="zh-TW" dirty="0" smtClean="0"/>
              <a:t>CPU</a:t>
            </a:r>
            <a:r>
              <a:rPr lang="zh-TW" altLang="en-US" dirty="0" smtClean="0"/>
              <a:t>、存放的記憶體</a:t>
            </a:r>
            <a:r>
              <a:rPr lang="en-US" altLang="zh-TW" dirty="0" smtClean="0"/>
              <a:t>...</a:t>
            </a:r>
            <a:r>
              <a:rPr lang="zh-TW" altLang="en-US" dirty="0" smtClean="0"/>
              <a:t>等等</a:t>
            </a:r>
            <a:r>
              <a:rPr lang="en-US" altLang="zh-TW" dirty="0" smtClean="0"/>
              <a:t>)</a:t>
            </a:r>
          </a:p>
          <a:p>
            <a:r>
              <a:rPr lang="zh-TW" altLang="en-US" dirty="0" smtClean="0"/>
              <a:t>私有雲則不需要透過租賃的方式租借資源，通常是透過私有網路與伺服器溝通，這個雲端的佈署模式有較高的安全性。</a:t>
            </a:r>
          </a:p>
          <a:p>
            <a:r>
              <a:rPr lang="zh-TW" altLang="en-US" dirty="0" smtClean="0"/>
              <a:t>但是傳統的運算與雲端運算已經無法滿足實際應用的需求，</a:t>
            </a:r>
            <a:r>
              <a:rPr lang="en-US" altLang="zh-TW" dirty="0" smtClean="0"/>
              <a:t> </a:t>
            </a:r>
            <a:r>
              <a:rPr lang="en-US" altLang="zh-TW" sz="1200" b="0" i="0" kern="1200" dirty="0" smtClean="0">
                <a:solidFill>
                  <a:schemeClr val="tx1"/>
                </a:solidFill>
                <a:effectLst/>
                <a:latin typeface="+mn-lt"/>
                <a:ea typeface="+mn-ea"/>
                <a:cs typeface="+mn-cs"/>
              </a:rPr>
              <a:t>AI</a:t>
            </a:r>
            <a:r>
              <a:rPr lang="zh-TW" altLang="en-US" sz="1200" b="0" i="0" kern="1200" dirty="0" smtClean="0">
                <a:solidFill>
                  <a:schemeClr val="tx1"/>
                </a:solidFill>
                <a:effectLst/>
                <a:latin typeface="+mn-lt"/>
                <a:ea typeface="+mn-ea"/>
                <a:cs typeface="+mn-cs"/>
              </a:rPr>
              <a:t>發展初期主要由雲端運算主導，但在網路頻寬、通訊延遲、資料安全等限制因素下，受到限制，</a:t>
            </a:r>
            <a:r>
              <a:rPr lang="zh-TW" altLang="en-US" dirty="0" smtClean="0"/>
              <a:t>近年來 </a:t>
            </a:r>
            <a:r>
              <a:rPr lang="en-US" altLang="zh-TW" dirty="0" smtClean="0"/>
              <a:t>AI </a:t>
            </a:r>
            <a:r>
              <a:rPr lang="zh-TW" altLang="en-US" dirty="0" smtClean="0"/>
              <a:t>的迅速發展，</a:t>
            </a:r>
            <a:r>
              <a:rPr lang="zh-TW" altLang="en-US" sz="1200" b="0" i="0" kern="1200" dirty="0" smtClean="0">
                <a:solidFill>
                  <a:schemeClr val="tx1"/>
                </a:solidFill>
                <a:effectLst/>
                <a:latin typeface="+mn-lt"/>
                <a:ea typeface="+mn-ea"/>
                <a:cs typeface="+mn-cs"/>
              </a:rPr>
              <a:t>運算任務需要轉移至終端裝置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邊緣運算設備</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或就近的網路設備上，邊緣運算因而興起。接下來介紹</a:t>
            </a:r>
            <a:r>
              <a:rPr lang="zh-TW" altLang="en-US" dirty="0" smtClean="0"/>
              <a:t>邊緣運算與雲端運算的差異。。。</a:t>
            </a:r>
          </a:p>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28</a:t>
            </a:fld>
            <a:endParaRPr lang="zh-TW" altLang="en-US"/>
          </a:p>
        </p:txBody>
      </p:sp>
    </p:spTree>
    <p:extLst>
      <p:ext uri="{BB962C8B-B14F-4D97-AF65-F5344CB8AC3E}">
        <p14:creationId xmlns:p14="http://schemas.microsoft.com/office/powerpoint/2010/main" val="181221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雲端運算和邊緣運算之間的主要區別在於</a:t>
            </a:r>
            <a:r>
              <a:rPr lang="zh-TW" altLang="en-US" sz="1200" b="1" i="0" kern="1200" dirty="0" smtClean="0">
                <a:solidFill>
                  <a:schemeClr val="tx1"/>
                </a:solidFill>
                <a:effectLst/>
                <a:latin typeface="+mn-lt"/>
                <a:ea typeface="+mn-ea"/>
                <a:cs typeface="+mn-cs"/>
              </a:rPr>
              <a:t>集中式運算</a:t>
            </a:r>
            <a:r>
              <a:rPr lang="zh-TW" altLang="en-US" sz="1200" b="0" i="0" kern="1200" dirty="0" smtClean="0">
                <a:solidFill>
                  <a:schemeClr val="tx1"/>
                </a:solidFill>
                <a:effectLst/>
                <a:latin typeface="+mn-lt"/>
                <a:ea typeface="+mn-ea"/>
                <a:cs typeface="+mn-cs"/>
              </a:rPr>
              <a:t>環境，在雲端運算中，數據在集中位置被收集、處理和分析。另一方面，邊緣運算基於</a:t>
            </a:r>
            <a:r>
              <a:rPr lang="zh-TW" altLang="en-US" sz="1200" b="1" i="0" kern="1200" dirty="0" smtClean="0">
                <a:solidFill>
                  <a:schemeClr val="tx1"/>
                </a:solidFill>
                <a:effectLst/>
                <a:latin typeface="+mn-lt"/>
                <a:ea typeface="+mn-ea"/>
                <a:cs typeface="+mn-cs"/>
              </a:rPr>
              <a:t>分佈式運算</a:t>
            </a:r>
            <a:r>
              <a:rPr lang="zh-TW" altLang="en-US" sz="1200" b="0" i="0" kern="1200" dirty="0" smtClean="0">
                <a:solidFill>
                  <a:schemeClr val="tx1"/>
                </a:solidFill>
                <a:effectLst/>
                <a:latin typeface="+mn-lt"/>
                <a:ea typeface="+mn-ea"/>
                <a:cs typeface="+mn-cs"/>
              </a:rPr>
              <a:t>環境。在雲解決方案中無需選擇雲端運算和邊緣運算，它們不會相互“競爭”，它們只是相互補充和工作共同為應用程序提供更好的性能。</a:t>
            </a:r>
            <a:endParaRPr lang="en-US" altLang="zh-TW" sz="1200" b="0" i="0" kern="1200" dirty="0" smtClean="0">
              <a:solidFill>
                <a:schemeClr val="tx1"/>
              </a:solidFill>
              <a:effectLst/>
              <a:latin typeface="+mn-lt"/>
              <a:ea typeface="+mn-ea"/>
              <a:cs typeface="+mn-cs"/>
            </a:endParaRPr>
          </a:p>
          <a:p>
            <a:r>
              <a:rPr lang="zh-TW" altLang="en-US" dirty="0" smtClean="0"/>
              <a:t>雲端運算是把所有的數據、分析、應用程式集中處理，主要是透過網路傳輸的方式雲端主機接收資料再傳送到其他設備上顯示，但是這個方法會造成較大的延遲</a:t>
            </a:r>
            <a:endParaRPr lang="en-US" altLang="zh-TW" dirty="0" smtClean="0"/>
          </a:p>
          <a:p>
            <a:r>
              <a:rPr lang="zh-TW" altLang="en-US" dirty="0" smtClean="0"/>
              <a:t>透過雲端運算與邊緣運算的結合不但可以降低延遲增加效率，也可以有效的 節省成本，因為。。。</a:t>
            </a:r>
            <a:endParaRPr lang="en-US" altLang="zh-TW" dirty="0" smtClean="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29</a:t>
            </a:fld>
            <a:endParaRPr lang="zh-TW" altLang="en-US"/>
          </a:p>
        </p:txBody>
      </p:sp>
    </p:spTree>
    <p:extLst>
      <p:ext uri="{BB962C8B-B14F-4D97-AF65-F5344CB8AC3E}">
        <p14:creationId xmlns:p14="http://schemas.microsoft.com/office/powerpoint/2010/main" val="1591080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60B4784-3D31-4256-9298-DFF1CB4ECC11}" type="slidenum">
              <a:rPr lang="zh-TW" altLang="en-US" smtClean="0"/>
              <a:t>30</a:t>
            </a:fld>
            <a:endParaRPr lang="zh-TW" altLang="en-US"/>
          </a:p>
        </p:txBody>
      </p:sp>
    </p:spTree>
    <p:extLst>
      <p:ext uri="{BB962C8B-B14F-4D97-AF65-F5344CB8AC3E}">
        <p14:creationId xmlns:p14="http://schemas.microsoft.com/office/powerpoint/2010/main" val="1232613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539552" y="1923678"/>
            <a:ext cx="5760640" cy="1102519"/>
          </a:xfrm>
        </p:spPr>
        <p:txBody>
          <a:bodyPr>
            <a:normAutofit/>
          </a:bodyPr>
          <a:lstStyle>
            <a:lvl1pPr algn="l">
              <a:defRPr sz="4000" b="1">
                <a:solidFill>
                  <a:schemeClr val="bg1"/>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4" name="文字版面配置區 3"/>
          <p:cNvSpPr>
            <a:spLocks noGrp="1"/>
          </p:cNvSpPr>
          <p:nvPr>
            <p:ph type="body" sz="quarter" idx="13"/>
          </p:nvPr>
        </p:nvSpPr>
        <p:spPr>
          <a:xfrm>
            <a:off x="539552" y="3435846"/>
            <a:ext cx="3888432" cy="1188132"/>
          </a:xfrm>
        </p:spPr>
        <p:txBody>
          <a:bodyPr>
            <a:noAutofit/>
          </a:bodyPr>
          <a:lstStyle>
            <a:lvl1pPr marL="0" indent="0">
              <a:buNone/>
              <a:defRPr sz="3200" b="1">
                <a:solidFill>
                  <a:schemeClr val="bg1"/>
                </a:solidFill>
              </a:defRPr>
            </a:lvl1pPr>
            <a:lvl2pPr>
              <a:defRPr sz="3200" b="1">
                <a:solidFill>
                  <a:schemeClr val="bg1"/>
                </a:solidFill>
              </a:defRPr>
            </a:lvl2pPr>
            <a:lvl3pPr>
              <a:defRPr sz="3200" b="1">
                <a:solidFill>
                  <a:schemeClr val="bg1"/>
                </a:solidFill>
              </a:defRPr>
            </a:lvl3pPr>
            <a:lvl4pPr>
              <a:defRPr sz="3200" b="1">
                <a:solidFill>
                  <a:schemeClr val="bg1"/>
                </a:solidFill>
              </a:defRPr>
            </a:lvl4pPr>
            <a:lvl5pPr>
              <a:defRPr sz="3200" b="1">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291411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fld id="{6DC82323-8C7C-4B8C-AF73-330D8E12CDF8}" type="datetimeFigureOut">
              <a:rPr lang="zh-TW" altLang="en-US" smtClean="0"/>
              <a:t>2021/3/19</a:t>
            </a:fld>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D8FDAA77-1625-432B-BEF6-F3AC58F67925}" type="slidenum">
              <a:rPr lang="zh-TW" altLang="en-US" smtClean="0"/>
              <a:t>‹#›</a:t>
            </a:fld>
            <a:endParaRPr lang="zh-TW" altLang="en-US"/>
          </a:p>
        </p:txBody>
      </p:sp>
    </p:spTree>
    <p:extLst>
      <p:ext uri="{BB962C8B-B14F-4D97-AF65-F5344CB8AC3E}">
        <p14:creationId xmlns:p14="http://schemas.microsoft.com/office/powerpoint/2010/main" val="331622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843808" y="205978"/>
            <a:ext cx="5842992" cy="646077"/>
          </a:xfrm>
        </p:spPr>
        <p:txBody>
          <a:bodyPr/>
          <a:lstStyle>
            <a:lvl1pPr>
              <a:defRPr b="1"/>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457200" y="987573"/>
            <a:ext cx="8229600" cy="3607049"/>
          </a:xfrm>
        </p:spPr>
        <p:txBody>
          <a:bodyPr>
            <a:normAutofit/>
          </a:bodyPr>
          <a:lstStyle>
            <a:lvl1pPr>
              <a:defRPr sz="2000" b="1">
                <a:solidFill>
                  <a:schemeClr val="tx2"/>
                </a:solidFill>
              </a:defRPr>
            </a:lvl1pPr>
            <a:lvl2pPr>
              <a:defRPr sz="2000" b="1">
                <a:solidFill>
                  <a:schemeClr val="tx2"/>
                </a:solidFill>
              </a:defRPr>
            </a:lvl2pPr>
            <a:lvl3pPr>
              <a:defRPr sz="2000" b="1">
                <a:solidFill>
                  <a:schemeClr val="tx2"/>
                </a:solidFill>
              </a:defRPr>
            </a:lvl3pPr>
            <a:lvl4pPr>
              <a:defRPr sz="2000" b="1">
                <a:solidFill>
                  <a:schemeClr val="tx2"/>
                </a:solidFill>
              </a:defRPr>
            </a:lvl4pPr>
            <a:lvl5pPr>
              <a:defRPr sz="2000" b="1">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6" name="投影片編號版面配置區 5"/>
          <p:cNvSpPr>
            <a:spLocks noGrp="1"/>
          </p:cNvSpPr>
          <p:nvPr>
            <p:ph type="sldNum" sz="quarter" idx="12"/>
          </p:nvPr>
        </p:nvSpPr>
        <p:spPr/>
        <p:txBody>
          <a:bodyPr/>
          <a:lstStyle/>
          <a:p>
            <a:fld id="{D8FDAA77-1625-432B-BEF6-F3AC58F67925}" type="slidenum">
              <a:rPr lang="zh-TW" altLang="en-US" smtClean="0"/>
              <a:t>‹#›</a:t>
            </a:fld>
            <a:endParaRPr lang="zh-TW" altLang="en-US"/>
          </a:p>
        </p:txBody>
      </p:sp>
    </p:spTree>
    <p:extLst>
      <p:ext uri="{BB962C8B-B14F-4D97-AF65-F5344CB8AC3E}">
        <p14:creationId xmlns:p14="http://schemas.microsoft.com/office/powerpoint/2010/main" val="2238127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fld id="{6DC82323-8C7C-4B8C-AF73-330D8E12CDF8}" type="datetimeFigureOut">
              <a:rPr lang="zh-TW" altLang="en-US" smtClean="0"/>
              <a:t>2021/3/19</a:t>
            </a:fld>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D8FDAA77-1625-432B-BEF6-F3AC58F67925}" type="slidenum">
              <a:rPr lang="zh-TW" altLang="en-US" smtClean="0"/>
              <a:t>‹#›</a:t>
            </a:fld>
            <a:endParaRPr lang="zh-TW" altLang="en-US"/>
          </a:p>
        </p:txBody>
      </p:sp>
    </p:spTree>
    <p:extLst>
      <p:ext uri="{BB962C8B-B14F-4D97-AF65-F5344CB8AC3E}">
        <p14:creationId xmlns:p14="http://schemas.microsoft.com/office/powerpoint/2010/main" val="3995449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a:xfrm>
            <a:off x="457200" y="4767263"/>
            <a:ext cx="2133600" cy="273844"/>
          </a:xfrm>
          <a:prstGeom prst="rect">
            <a:avLst/>
          </a:prstGeom>
        </p:spPr>
        <p:txBody>
          <a:bodyPr/>
          <a:lstStyle/>
          <a:p>
            <a:fld id="{6DC82323-8C7C-4B8C-AF73-330D8E12CDF8}" type="datetimeFigureOut">
              <a:rPr lang="zh-TW" altLang="en-US" smtClean="0"/>
              <a:t>2021/3/19</a:t>
            </a:fld>
            <a:endParaRPr lang="zh-TW" altLang="en-US"/>
          </a:p>
        </p:txBody>
      </p:sp>
      <p:sp>
        <p:nvSpPr>
          <p:cNvPr id="8" name="頁尾版面配置區 7"/>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9" name="投影片編號版面配置區 8"/>
          <p:cNvSpPr>
            <a:spLocks noGrp="1"/>
          </p:cNvSpPr>
          <p:nvPr>
            <p:ph type="sldNum" sz="quarter" idx="12"/>
          </p:nvPr>
        </p:nvSpPr>
        <p:spPr/>
        <p:txBody>
          <a:bodyPr/>
          <a:lstStyle/>
          <a:p>
            <a:fld id="{D8FDAA77-1625-432B-BEF6-F3AC58F67925}" type="slidenum">
              <a:rPr lang="zh-TW" altLang="en-US" smtClean="0"/>
              <a:t>‹#›</a:t>
            </a:fld>
            <a:endParaRPr lang="zh-TW" altLang="en-US"/>
          </a:p>
        </p:txBody>
      </p:sp>
    </p:spTree>
    <p:extLst>
      <p:ext uri="{BB962C8B-B14F-4D97-AF65-F5344CB8AC3E}">
        <p14:creationId xmlns:p14="http://schemas.microsoft.com/office/powerpoint/2010/main" val="651047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a:xfrm>
            <a:off x="457200" y="4767263"/>
            <a:ext cx="2133600" cy="273844"/>
          </a:xfrm>
          <a:prstGeom prst="rect">
            <a:avLst/>
          </a:prstGeom>
        </p:spPr>
        <p:txBody>
          <a:bodyPr/>
          <a:lstStyle/>
          <a:p>
            <a:fld id="{6DC82323-8C7C-4B8C-AF73-330D8E12CDF8}" type="datetimeFigureOut">
              <a:rPr lang="zh-TW" altLang="en-US" smtClean="0"/>
              <a:t>2021/3/19</a:t>
            </a:fld>
            <a:endParaRPr lang="zh-TW" altLang="en-US"/>
          </a:p>
        </p:txBody>
      </p:sp>
      <p:sp>
        <p:nvSpPr>
          <p:cNvPr id="4" name="頁尾版面配置區 3"/>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5" name="投影片編號版面配置區 4"/>
          <p:cNvSpPr>
            <a:spLocks noGrp="1"/>
          </p:cNvSpPr>
          <p:nvPr>
            <p:ph type="sldNum" sz="quarter" idx="12"/>
          </p:nvPr>
        </p:nvSpPr>
        <p:spPr/>
        <p:txBody>
          <a:bodyPr/>
          <a:lstStyle/>
          <a:p>
            <a:fld id="{D8FDAA77-1625-432B-BEF6-F3AC58F67925}" type="slidenum">
              <a:rPr lang="zh-TW" altLang="en-US" smtClean="0"/>
              <a:t>‹#›</a:t>
            </a:fld>
            <a:endParaRPr lang="zh-TW" altLang="en-US"/>
          </a:p>
        </p:txBody>
      </p:sp>
    </p:spTree>
    <p:extLst>
      <p:ext uri="{BB962C8B-B14F-4D97-AF65-F5344CB8AC3E}">
        <p14:creationId xmlns:p14="http://schemas.microsoft.com/office/powerpoint/2010/main" val="2903431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457200" y="4767263"/>
            <a:ext cx="2133600" cy="273844"/>
          </a:xfrm>
          <a:prstGeom prst="rect">
            <a:avLst/>
          </a:prstGeom>
        </p:spPr>
        <p:txBody>
          <a:bodyPr/>
          <a:lstStyle/>
          <a:p>
            <a:fld id="{6DC82323-8C7C-4B8C-AF73-330D8E12CDF8}" type="datetimeFigureOut">
              <a:rPr lang="zh-TW" altLang="en-US" smtClean="0"/>
              <a:t>2021/3/19</a:t>
            </a:fld>
            <a:endParaRPr lang="zh-TW" altLang="en-US"/>
          </a:p>
        </p:txBody>
      </p:sp>
      <p:sp>
        <p:nvSpPr>
          <p:cNvPr id="3" name="頁尾版面配置區 2"/>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4" name="投影片編號版面配置區 3"/>
          <p:cNvSpPr>
            <a:spLocks noGrp="1"/>
          </p:cNvSpPr>
          <p:nvPr>
            <p:ph type="sldNum" sz="quarter" idx="12"/>
          </p:nvPr>
        </p:nvSpPr>
        <p:spPr/>
        <p:txBody>
          <a:bodyPr/>
          <a:lstStyle/>
          <a:p>
            <a:fld id="{D8FDAA77-1625-432B-BEF6-F3AC58F67925}" type="slidenum">
              <a:rPr lang="zh-TW" altLang="en-US" smtClean="0"/>
              <a:t>‹#›</a:t>
            </a:fld>
            <a:endParaRPr lang="zh-TW" altLang="en-US"/>
          </a:p>
        </p:txBody>
      </p:sp>
    </p:spTree>
    <p:extLst>
      <p:ext uri="{BB962C8B-B14F-4D97-AF65-F5344CB8AC3E}">
        <p14:creationId xmlns:p14="http://schemas.microsoft.com/office/powerpoint/2010/main" val="1280996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fld id="{6DC82323-8C7C-4B8C-AF73-330D8E12CDF8}" type="datetimeFigureOut">
              <a:rPr lang="zh-TW" altLang="en-US" smtClean="0"/>
              <a:t>2021/3/19</a:t>
            </a:fld>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D8FDAA77-1625-432B-BEF6-F3AC58F67925}" type="slidenum">
              <a:rPr lang="zh-TW" altLang="en-US" smtClean="0"/>
              <a:t>‹#›</a:t>
            </a:fld>
            <a:endParaRPr lang="zh-TW" altLang="en-US"/>
          </a:p>
        </p:txBody>
      </p:sp>
    </p:spTree>
    <p:extLst>
      <p:ext uri="{BB962C8B-B14F-4D97-AF65-F5344CB8AC3E}">
        <p14:creationId xmlns:p14="http://schemas.microsoft.com/office/powerpoint/2010/main" val="4047872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fld id="{6DC82323-8C7C-4B8C-AF73-330D8E12CDF8}" type="datetimeFigureOut">
              <a:rPr lang="zh-TW" altLang="en-US" smtClean="0"/>
              <a:t>2021/3/19</a:t>
            </a:fld>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p:txBody>
          <a:bodyPr/>
          <a:lstStyle/>
          <a:p>
            <a:fld id="{D8FDAA77-1625-432B-BEF6-F3AC58F67925}" type="slidenum">
              <a:rPr lang="zh-TW" altLang="en-US" smtClean="0"/>
              <a:t>‹#›</a:t>
            </a:fld>
            <a:endParaRPr lang="zh-TW" altLang="en-US"/>
          </a:p>
        </p:txBody>
      </p:sp>
    </p:spTree>
    <p:extLst>
      <p:ext uri="{BB962C8B-B14F-4D97-AF65-F5344CB8AC3E}">
        <p14:creationId xmlns:p14="http://schemas.microsoft.com/office/powerpoint/2010/main" val="1466909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fld id="{6DC82323-8C7C-4B8C-AF73-330D8E12CDF8}" type="datetimeFigureOut">
              <a:rPr lang="zh-TW" altLang="en-US" smtClean="0"/>
              <a:t>2021/3/19</a:t>
            </a:fld>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p:txBody>
          <a:bodyPr/>
          <a:lstStyle/>
          <a:p>
            <a:fld id="{D8FDAA77-1625-432B-BEF6-F3AC58F67925}" type="slidenum">
              <a:rPr lang="zh-TW" altLang="en-US" smtClean="0"/>
              <a:t>‹#›</a:t>
            </a:fld>
            <a:endParaRPr lang="zh-TW" altLang="en-US"/>
          </a:p>
        </p:txBody>
      </p:sp>
    </p:spTree>
    <p:extLst>
      <p:ext uri="{BB962C8B-B14F-4D97-AF65-F5344CB8AC3E}">
        <p14:creationId xmlns:p14="http://schemas.microsoft.com/office/powerpoint/2010/main" val="128210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2843808" y="205978"/>
            <a:ext cx="5842992" cy="529568"/>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897565"/>
            <a:ext cx="8229600" cy="369705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7010400" y="4869657"/>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8FDAA77-1625-432B-BEF6-F3AC58F67925}" type="slidenum">
              <a:rPr lang="zh-TW" altLang="en-US" smtClean="0"/>
              <a:t>‹#›</a:t>
            </a:fld>
            <a:endParaRPr lang="zh-TW" altLang="en-US"/>
          </a:p>
        </p:txBody>
      </p:sp>
    </p:spTree>
    <p:extLst>
      <p:ext uri="{BB962C8B-B14F-4D97-AF65-F5344CB8AC3E}">
        <p14:creationId xmlns:p14="http://schemas.microsoft.com/office/powerpoint/2010/main" val="79379554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ctr" defTabSz="914400" rtl="0" eaLnBrk="1" latinLnBrk="0" hangingPunct="1">
        <a:spcBef>
          <a:spcPct val="0"/>
        </a:spcBef>
        <a:buNone/>
        <a:defRPr sz="36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2000" b="1" kern="1200">
          <a:solidFill>
            <a:schemeClr val="tx2"/>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000" b="1" kern="1200">
          <a:solidFill>
            <a:schemeClr val="tx2"/>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000" b="1" kern="1200">
          <a:solidFill>
            <a:schemeClr val="tx2"/>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2"/>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b="1" kern="1200">
          <a:solidFill>
            <a:schemeClr val="tx2"/>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ageitgey/face_recognition"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blog.dlib.net/2017/02/high-quality-face-recognition-with-deep.html" TargetMode="External"/><Relationship Id="rId4" Type="http://schemas.openxmlformats.org/officeDocument/2006/relationships/hyperlink" Target="https://face-recognition.readthedocs.io/en/latest/readme.html#face-recognition"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Viola%E2%80%93Jones_object_detection_framework"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hyperlink" Target="https://medium.com/@ageitgey/machine-learning-is-fun-part-4-modern-face-recognition-with-deep-learning-c3cffc121d78" TargetMode="External"/><Relationship Id="rId4" Type="http://schemas.openxmlformats.org/officeDocument/2006/relationships/hyperlink" Target="http://lear.inrialpes.fr/people/triggs/pubs/Dalal-cvpr05.pdf"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blog.csdn.net/shenziheng1/article/details/72581992"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abs/1604.02878"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medium.com/@ageitgey/machine-learning-is-fun-part-4-modern-face-recognition-with-deep-learning-c3cffc121d7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github.com/cmusatyalab/openface" TargetMode="External"/><Relationship Id="rId3" Type="http://schemas.openxmlformats.org/officeDocument/2006/relationships/hyperlink" Target="http://www.csc.kth.se/~vahidk/papers/KazemiCVPR14.pdf" TargetMode="External"/><Relationship Id="rId7" Type="http://schemas.openxmlformats.org/officeDocument/2006/relationships/hyperlink" Target="http://bamos.github.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png"/><Relationship Id="rId4" Type="http://schemas.openxmlformats.org/officeDocument/2006/relationships/hyperlink" Target="https://medium.com/@ageitgey/machine-learning-is-fun-part-4-modern-face-recognition-with-deep-learning-c3cffc121d78" TargetMode="External"/></Relationships>
</file>

<file path=ppt/slides/_rels/slide11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hyperlink" Target="https://en.wikipedia.org/wiki/Shear_mapping#/media/File:VerticalShear_m%3D1.25.svg" TargetMode="External"/><Relationship Id="rId7" Type="http://schemas.openxmlformats.org/officeDocument/2006/relationships/hyperlink" Target="https://medium.com/@ageitgey/machine-learning-is-fun-part-4-modern-face-recognition-with-deep-learning-c3cffc121d78"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gist.github.com/ageitgey/82d0ea0fdb56dc93cb9b716e7ceb364b" TargetMode="External"/><Relationship Id="rId5" Type="http://schemas.openxmlformats.org/officeDocument/2006/relationships/hyperlink" Target="https://gist.github.com/ageitgey/ae340db3e493530d5e1f9c15292e5c74" TargetMode="External"/><Relationship Id="rId4" Type="http://schemas.openxmlformats.org/officeDocument/2006/relationships/hyperlink" Target="https://en.wikipedia.org/wiki/Affine_transformation" TargetMode="Externa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medium.com/@ageitgey/machine-learning-is-fun-part-4-modern-face-recognition-with-deep-learning-c3cffc121d78"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medium.com/@ageitgey/machine-learning-is-fun-part-4-modern-face-recognition-with-deep-learning-c3cffc121d78"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youtube.com/watch?v=soNEnCJP_Co&amp;t=708s" TargetMode="Externa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18.xml.rels><?xml version="1.0" encoding="UTF-8" standalone="yes"?>
<Relationships xmlns="http://schemas.openxmlformats.org/package/2006/relationships"><Relationship Id="rId3" Type="http://schemas.openxmlformats.org/officeDocument/2006/relationships/hyperlink" Target="https://medium.com/@ageitgey/machine-learning-is-fun-part-4-modern-face-recognition-with-deep-learning-c3cffc121d78"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19.xml.rels><?xml version="1.0" encoding="UTF-8" standalone="yes"?>
<Relationships xmlns="http://schemas.openxmlformats.org/package/2006/relationships"><Relationship Id="rId3" Type="http://schemas.openxmlformats.org/officeDocument/2006/relationships/hyperlink" Target="https://medium.com/@ageitgey/machine-learning-is-fun-part-4-modern-face-recognition-with-deep-learning-c3cffc121d78" TargetMode="External"/><Relationship Id="rId2" Type="http://schemas.openxmlformats.org/officeDocument/2006/relationships/hyperlink" Target="https://arxiv.org/abs/1503.03832" TargetMode="Externa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1.xml.rels><?xml version="1.0" encoding="UTF-8" standalone="yes"?>
<Relationships xmlns="http://schemas.openxmlformats.org/package/2006/relationships"><Relationship Id="rId3" Type="http://schemas.openxmlformats.org/officeDocument/2006/relationships/hyperlink" Target="http://frankchen.xyz/2017/12/01/understanding-triplet-loss-and-example-code/"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18.png"/><Relationship Id="rId4" Type="http://schemas.openxmlformats.org/officeDocument/2006/relationships/image" Target="../media/image117.png"/></Relationships>
</file>

<file path=ppt/slides/_rels/slide1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blog.csdn.net/yjy728/article/details/79570554"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www.cv-foundation.org/openaccess/content_cvpr_2015/app/1A_089.pdf"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hyperlink" Target="https://medium.com/@ageitgey/machine-learning-is-fun-part-4-modern-face-recognition-with-deep-learning-c3cffc121d78"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github.com/ageitgey/face_recognition/wiki/Face-Recognition-Accuracy-Problems"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mailto:ageitgey@gmail.com" TargetMode="External"/><Relationship Id="rId2" Type="http://schemas.openxmlformats.org/officeDocument/2006/relationships/hyperlink" Target="https://github.com/ageitgey/face_recognition/blob/master/examples/face_recognition_knn.py" TargetMode="External"/><Relationship Id="rId1" Type="http://schemas.openxmlformats.org/officeDocument/2006/relationships/slideLayout" Target="../slideLayouts/slideLayout2.xml"/><Relationship Id="rId5" Type="http://schemas.openxmlformats.org/officeDocument/2006/relationships/hyperlink" Target="https://github.com/ageitgey/face_recognition/wiki/Face-Recognition-Accuracy-Problems" TargetMode="External"/><Relationship Id="rId4" Type="http://schemas.openxmlformats.org/officeDocument/2006/relationships/hyperlink" Target="https://github.com/davisking/dlib/blob/master/tools/python/src/face_recognition.cpp#L98-L125"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medium.com/datadriveninvestor/real-time-facial-expression-recognition-f860dacfeb6a"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s://github.com/amineHorseman/facial-expression-recognition-using-cnn"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dpressel/rude-carnie" TargetMode="External"/><Relationship Id="rId2" Type="http://schemas.openxmlformats.org/officeDocument/2006/relationships/hyperlink" Target="https://talhassner.github.io/home/publication/2015_CVPR"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github.com/deepfakes/faceswap" TargetMode="External"/><Relationship Id="rId2" Type="http://schemas.openxmlformats.org/officeDocument/2006/relationships/hyperlink" Target="https://buzzorange.com/techorange/2019/05/03/avg-ai-deepfakes/"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2" Type="http://schemas.openxmlformats.org/officeDocument/2006/relationships/hyperlink" Target="https://github.com/YonghaoHe/A-Light-and-Fast-Face-Detector-for-Edge-Devices"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xquartz.org/" TargetMode="External"/><Relationship Id="rId4" Type="http://schemas.openxmlformats.org/officeDocument/2006/relationships/hyperlink" Target="https://sourceforge.net/projects/xming/files/latest/downloa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mailto:ubuntu@10.XXX.XXX.XX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www.youtube.com/watch?v=RjMS15V_7nQ"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ithome.com.tw/tech/121694"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pplebase.net/face-detection-in-google-photos-app-now-recognizes-cats-and-dogs-by-name/"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kknews.cc/tech/np32rp2.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tensorflow.org/lite/examples?hl=zh-tw" TargetMode="External"/><Relationship Id="rId5" Type="http://schemas.openxmlformats.org/officeDocument/2006/relationships/image" Target="../media/image39.jpe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jpeg"/><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youtube.com/watch?v=Y43W04sMK7I"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youtube.com/watch?v=KTrgRYa2wbI"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f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evblogs.nvidia.com/deploying-deep-learning-nvidia-tensorrt/"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evblogs.nvidia.com/tensorrt-3-faster-tensorflow-inferenc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docs.nvidia.com/deeplearning/sdk/tensorrt-developer-guide/index.html#dla_layers" TargetMode="External"/><Relationship Id="rId4" Type="http://schemas.openxmlformats.org/officeDocument/2006/relationships/hyperlink" Target="https://devblogs.nvidia.com/tensorrt-3-faster-tensorflow-inferenc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devblogs.nvidia.com/tensorrt-3-faster-tensorflow-inference/" TargetMode="Externa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NVIDIA/DeepLearningExamples/tree/master/TensorFlow/LanguageModeling/BER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NVIDIA/DeepLearningExamples/tree/master/PyTorch/SpeechRecognition/Jaspe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NVIDIA/DeepLearningExamples/tree/master/PyTorch/SpeechRecognition/Jasper/tr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github.com/NVIDIA-AI-IOT"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zh.wikipedia.org/wiki/%E4%BA%BA%E8%84%B8%E8%AF%86%E5%88%AB"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zh.wikipedia.org/wiki/%E8%87%89%E9%83%A8%E8%BE%A8%E8%AD%98%E7%B3%BB%E7%B5%B1"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jpeg"/></Relationships>
</file>

<file path=ppt/slides/_rels/slide85.xml.rels><?xml version="1.0" encoding="UTF-8" standalone="yes"?>
<Relationships xmlns="http://schemas.openxmlformats.org/package/2006/relationships"><Relationship Id="rId3" Type="http://schemas.openxmlformats.org/officeDocument/2006/relationships/hyperlink" Target="https://arxiv.org/abs/1503.03832v1"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ithome.com.tw/tech/121694"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news.ltn.com.tw/news/world/breakingnews/2458231"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applebase.net/face-detection-in-google-photos-app-now-recognizes-cats-and-dogs-by-name/"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8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chinatimes.com/realtimenews/20180122005023-260410?chdtv" TargetMode="External"/><Relationship Id="rId5" Type="http://schemas.openxmlformats.org/officeDocument/2006/relationships/hyperlink" Target="https://nippontrend.com/tw/article/2017022701984.html?page=1" TargetMode="External"/><Relationship Id="rId4" Type="http://schemas.openxmlformats.org/officeDocument/2006/relationships/image" Target="../media/image85.jpe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hyperlink" Target="https://www.digitimes.com.tw/iot/article.asp?cat=158&amp;id=0000561390_fp74s3dq8zbkqd17u7834"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medium.com/@NvidiaAI/accelerating-the-entire-deep-learning-pipeline-bff0e4e05fc"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vis-www.cs.umass.edu/lfw/"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www.jiqizhixin.com/articles/2017-10-20-9"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researchgate.net/figure/State-of-the-art-methods-on-LFW-at-time-of-publishing-Sorted-by-accuracy-descending_tbl1_300795728"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vis-www.cs.umass.edu/fddb/index.html#download" TargetMode="External"/><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huoyang1213.me/WIDERFACE/"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39552" y="1923678"/>
            <a:ext cx="7992888" cy="1102519"/>
          </a:xfrm>
        </p:spPr>
        <p:txBody>
          <a:bodyPr>
            <a:normAutofit fontScale="90000"/>
          </a:bodyPr>
          <a:lstStyle/>
          <a:p>
            <a:r>
              <a:rPr lang="en-US" altLang="zh-TW" dirty="0"/>
              <a:t>AI Learning Kit &amp; Edge Computing</a:t>
            </a:r>
            <a:endParaRPr lang="zh-TW" altLang="en-US" dirty="0"/>
          </a:p>
        </p:txBody>
      </p:sp>
      <p:sp>
        <p:nvSpPr>
          <p:cNvPr id="3" name="副標題 2"/>
          <p:cNvSpPr>
            <a:spLocks noGrp="1"/>
          </p:cNvSpPr>
          <p:nvPr>
            <p:ph type="body" sz="quarter" idx="13"/>
          </p:nvPr>
        </p:nvSpPr>
        <p:spPr/>
        <p:txBody>
          <a:bodyPr/>
          <a:lstStyle/>
          <a:p>
            <a:endParaRPr lang="zh-TW" altLang="en-US" dirty="0"/>
          </a:p>
        </p:txBody>
      </p:sp>
    </p:spTree>
    <p:extLst>
      <p:ext uri="{BB962C8B-B14F-4D97-AF65-F5344CB8AC3E}">
        <p14:creationId xmlns:p14="http://schemas.microsoft.com/office/powerpoint/2010/main" val="31810196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使用</a:t>
            </a:r>
            <a:r>
              <a:rPr lang="en-US" altLang="zh-TW" dirty="0"/>
              <a:t>PUTTY</a:t>
            </a:r>
            <a:r>
              <a:rPr lang="zh-TW" altLang="en-US" dirty="0"/>
              <a:t>連線至</a:t>
            </a:r>
            <a:r>
              <a:rPr lang="en-US" altLang="zh-TW" dirty="0"/>
              <a:t>Jetson Nano</a:t>
            </a:r>
            <a:endParaRPr lang="zh-TW" altLang="en-US" dirty="0"/>
          </a:p>
        </p:txBody>
      </p:sp>
      <p:sp>
        <p:nvSpPr>
          <p:cNvPr id="3" name="內容版面配置區 2"/>
          <p:cNvSpPr>
            <a:spLocks noGrp="1"/>
          </p:cNvSpPr>
          <p:nvPr>
            <p:ph idx="1"/>
          </p:nvPr>
        </p:nvSpPr>
        <p:spPr/>
        <p:txBody>
          <a:bodyPr/>
          <a:lstStyle/>
          <a:p>
            <a:endParaRPr lang="zh-TW" altLang="en-US" dirty="0"/>
          </a:p>
        </p:txBody>
      </p:sp>
      <p:grpSp>
        <p:nvGrpSpPr>
          <p:cNvPr id="8" name="群組 7"/>
          <p:cNvGrpSpPr/>
          <p:nvPr/>
        </p:nvGrpSpPr>
        <p:grpSpPr>
          <a:xfrm>
            <a:off x="179512" y="861719"/>
            <a:ext cx="4226856" cy="4072326"/>
            <a:chOff x="539552" y="875688"/>
            <a:chExt cx="4226856" cy="4072326"/>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875688"/>
              <a:ext cx="4226856" cy="4072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051720" y="1707654"/>
              <a:ext cx="1872208"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051720" y="2628250"/>
              <a:ext cx="1872208" cy="3755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140812" y="1191218"/>
              <a:ext cx="3024336" cy="369332"/>
            </a:xfrm>
            <a:prstGeom prst="rect">
              <a:avLst/>
            </a:prstGeom>
            <a:noFill/>
          </p:spPr>
          <p:txBody>
            <a:bodyPr wrap="square" rtlCol="0">
              <a:spAutoFit/>
            </a:bodyPr>
            <a:lstStyle/>
            <a:p>
              <a:r>
                <a:rPr lang="en-US" altLang="zh-TW" dirty="0">
                  <a:solidFill>
                    <a:srgbClr val="C00000"/>
                  </a:solidFill>
                  <a:latin typeface="Calibri" panose="020F0502020204030204" pitchFamily="34" charset="0"/>
                </a:rPr>
                <a:t>1.</a:t>
              </a:r>
              <a:r>
                <a:rPr lang="zh-TW" altLang="en-US" dirty="0">
                  <a:solidFill>
                    <a:srgbClr val="C00000"/>
                  </a:solidFill>
                  <a:latin typeface="Calibri" panose="020F0502020204030204" pitchFamily="34" charset="0"/>
                </a:rPr>
                <a:t>輸入預設</a:t>
              </a:r>
              <a:r>
                <a:rPr lang="en-US" altLang="zh-TW" dirty="0">
                  <a:solidFill>
                    <a:srgbClr val="C00000"/>
                  </a:solidFill>
                  <a:latin typeface="Calibri" panose="020F0502020204030204" pitchFamily="34" charset="0"/>
                </a:rPr>
                <a:t>IP:192.168.55.1</a:t>
              </a:r>
              <a:endParaRPr lang="zh-TW" altLang="en-US" dirty="0">
                <a:solidFill>
                  <a:srgbClr val="C00000"/>
                </a:solidFill>
                <a:latin typeface="Calibri" panose="020F0502020204030204" pitchFamily="34" charset="0"/>
              </a:endParaRPr>
            </a:p>
          </p:txBody>
        </p:sp>
        <p:sp>
          <p:nvSpPr>
            <p:cNvPr id="9" name="文字方塊 8"/>
            <p:cNvSpPr txBox="1"/>
            <p:nvPr/>
          </p:nvSpPr>
          <p:spPr>
            <a:xfrm>
              <a:off x="1092641" y="2225364"/>
              <a:ext cx="1408206" cy="369332"/>
            </a:xfrm>
            <a:prstGeom prst="rect">
              <a:avLst/>
            </a:prstGeom>
            <a:noFill/>
          </p:spPr>
          <p:txBody>
            <a:bodyPr wrap="square" rtlCol="0">
              <a:spAutoFit/>
            </a:bodyPr>
            <a:lstStyle/>
            <a:p>
              <a:r>
                <a:rPr lang="en-US" altLang="zh-TW" dirty="0">
                  <a:solidFill>
                    <a:srgbClr val="C00000"/>
                  </a:solidFill>
                  <a:latin typeface="Calibri" panose="020F0502020204030204" pitchFamily="34" charset="0"/>
                </a:rPr>
                <a:t>2.</a:t>
              </a:r>
              <a:r>
                <a:rPr lang="zh-TW" altLang="en-US" dirty="0">
                  <a:solidFill>
                    <a:srgbClr val="C00000"/>
                  </a:solidFill>
                  <a:latin typeface="Calibri" panose="020F0502020204030204" pitchFamily="34" charset="0"/>
                </a:rPr>
                <a:t>輸入名稱</a:t>
              </a:r>
            </a:p>
          </p:txBody>
        </p:sp>
      </p:grpSp>
      <p:grpSp>
        <p:nvGrpSpPr>
          <p:cNvPr id="10" name="群組 9"/>
          <p:cNvGrpSpPr/>
          <p:nvPr/>
        </p:nvGrpSpPr>
        <p:grpSpPr>
          <a:xfrm>
            <a:off x="4595177" y="850236"/>
            <a:ext cx="4591795" cy="4083810"/>
            <a:chOff x="4595177" y="850236"/>
            <a:chExt cx="4591795" cy="408381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177" y="850236"/>
              <a:ext cx="4219635" cy="4083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5082516" y="3898089"/>
              <a:ext cx="497596" cy="2929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012160" y="1666899"/>
              <a:ext cx="1728192" cy="2567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5730588" y="3859916"/>
              <a:ext cx="3456384" cy="369332"/>
            </a:xfrm>
            <a:prstGeom prst="rect">
              <a:avLst/>
            </a:prstGeom>
            <a:noFill/>
          </p:spPr>
          <p:txBody>
            <a:bodyPr wrap="square" rtlCol="0">
              <a:spAutoFit/>
            </a:bodyPr>
            <a:lstStyle/>
            <a:p>
              <a:r>
                <a:rPr lang="en-US" altLang="zh-TW" dirty="0">
                  <a:solidFill>
                    <a:srgbClr val="C00000"/>
                  </a:solidFill>
                  <a:latin typeface="Calibri" panose="020F0502020204030204" pitchFamily="34" charset="0"/>
                </a:rPr>
                <a:t>3.</a:t>
              </a:r>
              <a:r>
                <a:rPr lang="zh-TW" altLang="en-US" dirty="0">
                  <a:solidFill>
                    <a:srgbClr val="C00000"/>
                  </a:solidFill>
                  <a:latin typeface="Calibri" panose="020F0502020204030204" pitchFamily="34" charset="0"/>
                </a:rPr>
                <a:t>點選</a:t>
              </a:r>
              <a:r>
                <a:rPr lang="en-US" altLang="zh-TW" dirty="0">
                  <a:solidFill>
                    <a:srgbClr val="C00000"/>
                  </a:solidFill>
                  <a:latin typeface="Calibri" panose="020F0502020204030204" pitchFamily="34" charset="0"/>
                </a:rPr>
                <a:t>Connection-&gt;SSH-&gt;X11</a:t>
              </a:r>
              <a:endParaRPr lang="zh-TW" altLang="en-US" dirty="0">
                <a:solidFill>
                  <a:srgbClr val="C00000"/>
                </a:solidFill>
                <a:latin typeface="Calibri" panose="020F0502020204030204" pitchFamily="34" charset="0"/>
              </a:endParaRPr>
            </a:p>
          </p:txBody>
        </p:sp>
        <p:sp>
          <p:nvSpPr>
            <p:cNvPr id="21" name="文字方塊 20"/>
            <p:cNvSpPr txBox="1"/>
            <p:nvPr/>
          </p:nvSpPr>
          <p:spPr>
            <a:xfrm>
              <a:off x="6012160" y="1015164"/>
              <a:ext cx="3131840" cy="369332"/>
            </a:xfrm>
            <a:prstGeom prst="rect">
              <a:avLst/>
            </a:prstGeom>
            <a:noFill/>
          </p:spPr>
          <p:txBody>
            <a:bodyPr wrap="square" rtlCol="0">
              <a:spAutoFit/>
            </a:bodyPr>
            <a:lstStyle/>
            <a:p>
              <a:r>
                <a:rPr lang="en-US" altLang="zh-TW" dirty="0">
                  <a:solidFill>
                    <a:srgbClr val="C00000"/>
                  </a:solidFill>
                  <a:latin typeface="Calibri" panose="020F0502020204030204" pitchFamily="34" charset="0"/>
                </a:rPr>
                <a:t>4.</a:t>
              </a:r>
              <a:r>
                <a:rPr lang="zh-TW" altLang="en-US" dirty="0">
                  <a:solidFill>
                    <a:srgbClr val="C00000"/>
                  </a:solidFill>
                  <a:latin typeface="Calibri" panose="020F0502020204030204" pitchFamily="34" charset="0"/>
                </a:rPr>
                <a:t>勾選</a:t>
              </a:r>
              <a:r>
                <a:rPr lang="en-US" altLang="zh-TW" dirty="0">
                  <a:solidFill>
                    <a:srgbClr val="C00000"/>
                  </a:solidFill>
                  <a:latin typeface="Calibri" panose="020F0502020204030204" pitchFamily="34" charset="0"/>
                </a:rPr>
                <a:t>Enable X11 forwarding</a:t>
              </a:r>
              <a:endParaRPr lang="zh-TW" altLang="en-US" dirty="0">
                <a:solidFill>
                  <a:srgbClr val="C00000"/>
                </a:solidFill>
                <a:latin typeface="Calibri" panose="020F0502020204030204" pitchFamily="34" charset="0"/>
              </a:endParaRPr>
            </a:p>
          </p:txBody>
        </p:sp>
      </p:grpSp>
    </p:spTree>
    <p:extLst>
      <p:ext uri="{BB962C8B-B14F-4D97-AF65-F5344CB8AC3E}">
        <p14:creationId xmlns:p14="http://schemas.microsoft.com/office/powerpoint/2010/main" val="29722006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Large-scale </a:t>
            </a:r>
            <a:r>
              <a:rPr lang="en-US" altLang="zh-TW" dirty="0" err="1"/>
              <a:t>CelebFaces</a:t>
            </a:r>
            <a:r>
              <a:rPr lang="en-US" altLang="zh-TW" dirty="0"/>
              <a:t> Attributes (</a:t>
            </a:r>
            <a:r>
              <a:rPr lang="en-US" altLang="zh-TW" dirty="0" err="1"/>
              <a:t>CelebA</a:t>
            </a:r>
            <a:r>
              <a:rPr lang="en-US" altLang="zh-TW" dirty="0"/>
              <a:t>) Dataset</a:t>
            </a:r>
            <a:endParaRPr lang="zh-TW" altLang="en-US" dirty="0"/>
          </a:p>
        </p:txBody>
      </p:sp>
      <p:sp>
        <p:nvSpPr>
          <p:cNvPr id="3" name="內容版面配置區 2"/>
          <p:cNvSpPr>
            <a:spLocks noGrp="1"/>
          </p:cNvSpPr>
          <p:nvPr>
            <p:ph idx="1"/>
          </p:nvPr>
        </p:nvSpPr>
        <p:spPr/>
        <p:txBody>
          <a:bodyPr>
            <a:normAutofit/>
          </a:bodyPr>
          <a:lstStyle/>
          <a:p>
            <a:r>
              <a:rPr lang="en-US" altLang="zh-TW" sz="1600" dirty="0" err="1"/>
              <a:t>CelebFaces</a:t>
            </a:r>
            <a:r>
              <a:rPr lang="zh-TW" altLang="en-US" sz="1600" dirty="0"/>
              <a:t>屬性數據集（</a:t>
            </a:r>
            <a:r>
              <a:rPr lang="en-US" altLang="zh-TW" sz="1600" dirty="0" err="1"/>
              <a:t>CelebA</a:t>
            </a:r>
            <a:r>
              <a:rPr lang="zh-TW" altLang="en-US" sz="1600" dirty="0"/>
              <a:t>）是一個大規模的面部屬性數據集，其中包含</a:t>
            </a:r>
            <a:r>
              <a:rPr lang="en-US" altLang="zh-TW" sz="1600" dirty="0"/>
              <a:t>200,000</a:t>
            </a:r>
            <a:r>
              <a:rPr lang="zh-TW" altLang="en-US" sz="1600" dirty="0"/>
              <a:t>多個名人圖像，每個圖像都有</a:t>
            </a:r>
            <a:r>
              <a:rPr lang="en-US" altLang="zh-TW" sz="1600" dirty="0"/>
              <a:t>40</a:t>
            </a:r>
            <a:r>
              <a:rPr lang="zh-TW" altLang="en-US" sz="1600" dirty="0"/>
              <a:t>個屬性註釋。 此數據集中的圖像涵蓋了較大的姿勢變化和背景雜波。 </a:t>
            </a:r>
            <a:r>
              <a:rPr lang="en-US" altLang="zh-TW" sz="1600" dirty="0" err="1"/>
              <a:t>CelebA</a:t>
            </a:r>
            <a:r>
              <a:rPr lang="zh-TW" altLang="en-US" sz="1600" dirty="0"/>
              <a:t>具有多種多樣，數量眾多且註釋豐富的特點，包括</a:t>
            </a:r>
            <a:r>
              <a:rPr lang="en-US" altLang="zh-TW" sz="1600" dirty="0"/>
              <a:t>10,177</a:t>
            </a:r>
            <a:r>
              <a:rPr lang="zh-TW" altLang="en-US" sz="1600" dirty="0"/>
              <a:t>個身份，</a:t>
            </a:r>
            <a:r>
              <a:rPr lang="en-US" altLang="zh-TW" sz="1600" dirty="0"/>
              <a:t>202,599</a:t>
            </a:r>
            <a:r>
              <a:rPr lang="zh-TW" altLang="en-US" sz="1600" dirty="0"/>
              <a:t>張人臉圖像，以及</a:t>
            </a:r>
            <a:r>
              <a:rPr lang="en-US" altLang="zh-TW" sz="1600" dirty="0"/>
              <a:t>5</a:t>
            </a:r>
            <a:r>
              <a:rPr lang="zh-TW" altLang="en-US" sz="1600" dirty="0"/>
              <a:t>個地標位置，每個圖像</a:t>
            </a:r>
            <a:r>
              <a:rPr lang="en-US" altLang="zh-TW" sz="1600" dirty="0"/>
              <a:t>40</a:t>
            </a:r>
            <a:r>
              <a:rPr lang="zh-TW" altLang="en-US" sz="1600" dirty="0"/>
              <a:t>個二進制屬性註釋。</a:t>
            </a:r>
          </a:p>
        </p:txBody>
      </p:sp>
      <p:pic>
        <p:nvPicPr>
          <p:cNvPr id="6146" name="Picture 2" descr="http://mmlab.ie.cuhk.edu.hk/projects/CelebA/overvi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6508" y="2303637"/>
            <a:ext cx="3873347" cy="263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2338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機器學習開發流程</a:t>
            </a:r>
            <a:r>
              <a:rPr lang="en-US" altLang="zh-TW" dirty="0"/>
              <a:t>-training</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7170" name="Picture 2" descr="https://miro.medium.com/max/1105/0*mLpwjCamhrRHvlN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551" y="965559"/>
            <a:ext cx="7207136" cy="382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9927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defTabSz="633413">
              <a:lnSpc>
                <a:spcPct val="90000"/>
              </a:lnSpc>
              <a:spcAft>
                <a:spcPct val="35000"/>
              </a:spcAft>
            </a:pPr>
            <a:r>
              <a:rPr lang="zh-TW" altLang="en-US" dirty="0">
                <a:latin typeface="Microsoft JhengHei" charset="-120"/>
                <a:ea typeface="Microsoft JhengHei" charset="-120"/>
                <a:cs typeface="Microsoft JhengHei" charset="-120"/>
              </a:rPr>
              <a:t>人臉辨識</a:t>
            </a:r>
          </a:p>
        </p:txBody>
      </p:sp>
      <p:sp>
        <p:nvSpPr>
          <p:cNvPr id="3" name="內容版面配置區 2"/>
          <p:cNvSpPr>
            <a:spLocks noGrp="1"/>
          </p:cNvSpPr>
          <p:nvPr>
            <p:ph idx="1"/>
          </p:nvPr>
        </p:nvSpPr>
        <p:spPr/>
        <p:txBody>
          <a:bodyPr>
            <a:normAutofit fontScale="92500" lnSpcReduction="20000"/>
          </a:bodyPr>
          <a:lstStyle/>
          <a:p>
            <a:pPr>
              <a:buFont typeface="+mj-lt"/>
              <a:buAutoNum type="arabicPeriod"/>
            </a:pPr>
            <a:r>
              <a:rPr lang="zh-TW" altLang="en-US" dirty="0">
                <a:latin typeface="Calibri" panose="020F0502020204030204" pitchFamily="34" charset="0"/>
                <a:cs typeface="Calibri" panose="020F0502020204030204" pitchFamily="34" charset="0"/>
              </a:rPr>
              <a:t>安裝步驟</a:t>
            </a:r>
            <a:endParaRPr lang="en-US" altLang="zh-TW" dirty="0">
              <a:latin typeface="Calibri" panose="020F0502020204030204" pitchFamily="34" charset="0"/>
              <a:cs typeface="Calibri" panose="020F0502020204030204" pitchFamily="34" charset="0"/>
            </a:endParaRPr>
          </a:p>
          <a:p>
            <a:pPr marL="130302" lvl="1" indent="0">
              <a:buNone/>
            </a:pPr>
            <a:r>
              <a:rPr lang="en-US" altLang="zh-TW" dirty="0">
                <a:latin typeface="Calibri" panose="020F0502020204030204" pitchFamily="34" charset="0"/>
                <a:cs typeface="Calibri" panose="020F0502020204030204" pitchFamily="34" charset="0"/>
              </a:rPr>
              <a:t>https://www.pyimagesearch.com/2018/06/18/face-recognition-with-opencv-python-and-deep-learning/</a:t>
            </a:r>
          </a:p>
          <a:p>
            <a:pPr>
              <a:buFont typeface="+mj-lt"/>
              <a:buAutoNum type="arabicPeriod"/>
            </a:pPr>
            <a:r>
              <a:rPr lang="en-US" altLang="zh-TW" dirty="0">
                <a:latin typeface="Calibri" panose="020F0502020204030204" pitchFamily="34" charset="0"/>
                <a:cs typeface="Calibri" panose="020F0502020204030204" pitchFamily="34" charset="0"/>
              </a:rPr>
              <a:t>Face Recognition GitHub</a:t>
            </a:r>
          </a:p>
          <a:p>
            <a:pPr marL="130302" lvl="1" indent="0">
              <a:buNone/>
            </a:pPr>
            <a:r>
              <a:rPr lang="en-US" altLang="zh-TW" dirty="0">
                <a:latin typeface="Calibri" panose="020F0502020204030204" pitchFamily="34" charset="0"/>
                <a:cs typeface="Calibri" panose="020F0502020204030204" pitchFamily="34" charset="0"/>
                <a:hlinkClick r:id="rId3"/>
              </a:rPr>
              <a:t>https://github.com/ageitgey/face_recognition</a:t>
            </a:r>
            <a:endParaRPr lang="en-US" altLang="zh-TW" dirty="0">
              <a:latin typeface="Calibri" panose="020F0502020204030204" pitchFamily="34" charset="0"/>
              <a:cs typeface="Calibri" panose="020F0502020204030204" pitchFamily="34" charset="0"/>
            </a:endParaRPr>
          </a:p>
          <a:p>
            <a:pPr marL="130302" lvl="1" indent="0">
              <a:buNone/>
            </a:pPr>
            <a:r>
              <a:rPr lang="en-US" altLang="zh-TW" dirty="0">
                <a:hlinkClick r:id="rId4"/>
              </a:rPr>
              <a:t>https://face-recognition.readthedocs.io/en/latest/readme.html#face-recognition</a:t>
            </a:r>
            <a:endParaRPr lang="en-US" altLang="zh-TW" dirty="0"/>
          </a:p>
          <a:p>
            <a:pPr marL="130302" lvl="1" indent="0">
              <a:buNone/>
            </a:pPr>
            <a:r>
              <a:rPr lang="en-US" altLang="zh-TW" dirty="0">
                <a:hlinkClick r:id="rId5"/>
              </a:rPr>
              <a:t>http://</a:t>
            </a:r>
            <a:r>
              <a:rPr lang="en-US" altLang="zh-TW" dirty="0" smtClean="0">
                <a:hlinkClick r:id="rId5"/>
              </a:rPr>
              <a:t>blog.dlib.net/2017/02/high-quality-face-recognition-with-deep.html</a:t>
            </a:r>
            <a:endParaRPr lang="en-US" altLang="zh-TW" dirty="0" smtClean="0"/>
          </a:p>
          <a:p>
            <a:pPr marL="130302" lvl="1" indent="0">
              <a:buNone/>
            </a:pPr>
            <a:r>
              <a:rPr lang="en-US" altLang="zh-TW" dirty="0" smtClean="0"/>
              <a:t>#</a:t>
            </a:r>
            <a:r>
              <a:rPr lang="zh-TW" altLang="en-US" dirty="0" smtClean="0"/>
              <a:t> </a:t>
            </a:r>
            <a:r>
              <a:rPr lang="en-US" altLang="zh-TW" dirty="0" smtClean="0"/>
              <a:t>best </a:t>
            </a:r>
            <a:r>
              <a:rPr lang="en-US" altLang="zh-TW" smtClean="0"/>
              <a:t>face recognition</a:t>
            </a:r>
            <a:endParaRPr lang="en-US" altLang="zh-TW" dirty="0" smtClean="0"/>
          </a:p>
          <a:p>
            <a:pPr marL="130302" lvl="1" indent="0">
              <a:buNone/>
            </a:pPr>
            <a:r>
              <a:rPr lang="en-US" altLang="zh-TW" dirty="0"/>
              <a:t>https://github.com/deepinsight/insightface</a:t>
            </a:r>
            <a:endParaRPr lang="en-US" altLang="zh-TW" dirty="0"/>
          </a:p>
          <a:p>
            <a:pPr marL="130302" lvl="1" indent="0">
              <a:buNone/>
            </a:pPr>
            <a:endParaRPr lang="en-US" altLang="zh-TW"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39014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latin typeface="Microsoft JhengHei" charset="-120"/>
                <a:ea typeface="Microsoft JhengHei" charset="-120"/>
                <a:cs typeface="Microsoft JhengHei" charset="-120"/>
              </a:rPr>
              <a:t>人臉辨識原理</a:t>
            </a:r>
            <a:r>
              <a:rPr lang="en-US" altLang="zh-TW" dirty="0">
                <a:latin typeface="Microsoft JhengHei" charset="-120"/>
                <a:ea typeface="Microsoft JhengHei" charset="-120"/>
                <a:cs typeface="Microsoft JhengHei" charset="-120"/>
              </a:rPr>
              <a:t>-</a:t>
            </a:r>
            <a:r>
              <a:rPr lang="en-US" altLang="zh-TW" dirty="0">
                <a:latin typeface="Calibri" panose="020F0502020204030204" pitchFamily="34" charset="0"/>
                <a:cs typeface="Calibri" panose="020F0502020204030204" pitchFamily="34" charset="0"/>
              </a:rPr>
              <a:t> Face detection </a:t>
            </a:r>
            <a:endParaRPr lang="zh-TW" altLang="en-US" dirty="0"/>
          </a:p>
        </p:txBody>
      </p:sp>
      <p:sp>
        <p:nvSpPr>
          <p:cNvPr id="3" name="內容版面配置區 2"/>
          <p:cNvSpPr>
            <a:spLocks noGrp="1"/>
          </p:cNvSpPr>
          <p:nvPr>
            <p:ph idx="1"/>
          </p:nvPr>
        </p:nvSpPr>
        <p:spPr/>
        <p:txBody>
          <a:bodyPr/>
          <a:lstStyle/>
          <a:p>
            <a:pPr marL="0" indent="0">
              <a:buNone/>
            </a:pPr>
            <a:r>
              <a:rPr lang="en-US" altLang="zh-TW" dirty="0">
                <a:latin typeface="Calibri" panose="020F0502020204030204" pitchFamily="34" charset="0"/>
                <a:cs typeface="Calibri" panose="020F0502020204030204" pitchFamily="34" charset="0"/>
              </a:rPr>
              <a:t>Step 1: Finding all the Faces</a:t>
            </a:r>
          </a:p>
          <a:p>
            <a:pPr marL="130302" lvl="1" indent="0">
              <a:buNone/>
            </a:pPr>
            <a:r>
              <a:rPr lang="en-US" altLang="zh-TW" dirty="0">
                <a:latin typeface="Calibri" panose="020F0502020204030204" pitchFamily="34" charset="0"/>
                <a:cs typeface="Calibri" panose="020F0502020204030204" pitchFamily="34" charset="0"/>
              </a:rPr>
              <a:t>Face detection went mainstream in the early 2000's when Paul Viola and Michael Jones invented a </a:t>
            </a:r>
            <a:r>
              <a:rPr lang="en-US" altLang="zh-TW" dirty="0">
                <a:latin typeface="Calibri" panose="020F0502020204030204" pitchFamily="34" charset="0"/>
                <a:cs typeface="Calibri" panose="020F0502020204030204" pitchFamily="34" charset="0"/>
                <a:hlinkClick r:id="rId3"/>
              </a:rPr>
              <a:t>way to detect faces</a:t>
            </a:r>
            <a:r>
              <a:rPr lang="en-US" altLang="zh-TW" dirty="0">
                <a:latin typeface="Calibri" panose="020F0502020204030204" pitchFamily="34" charset="0"/>
                <a:cs typeface="Calibri" panose="020F0502020204030204" pitchFamily="34" charset="0"/>
              </a:rPr>
              <a:t> that was fast enough to run on cheap cameras. However, much more reliable solutions exist now. We’re going to use </a:t>
            </a:r>
            <a:r>
              <a:rPr lang="en-US" altLang="zh-TW" dirty="0">
                <a:latin typeface="Calibri" panose="020F0502020204030204" pitchFamily="34" charset="0"/>
                <a:cs typeface="Calibri" panose="020F0502020204030204" pitchFamily="34" charset="0"/>
                <a:hlinkClick r:id="rId4"/>
              </a:rPr>
              <a:t>a method invented in 2005</a:t>
            </a:r>
            <a:r>
              <a:rPr lang="en-US" altLang="zh-TW" dirty="0">
                <a:latin typeface="Calibri" panose="020F0502020204030204" pitchFamily="34" charset="0"/>
                <a:cs typeface="Calibri" panose="020F0502020204030204" pitchFamily="34" charset="0"/>
              </a:rPr>
              <a:t> called Histogram of Oriented Gradients — or just </a:t>
            </a:r>
            <a:r>
              <a:rPr lang="en-US" altLang="zh-TW" b="1" i="1" dirty="0">
                <a:latin typeface="Calibri" panose="020F0502020204030204" pitchFamily="34" charset="0"/>
                <a:cs typeface="Calibri" panose="020F0502020204030204" pitchFamily="34" charset="0"/>
              </a:rPr>
              <a:t>HOG</a:t>
            </a:r>
            <a:r>
              <a:rPr lang="en-US" altLang="zh-TW" dirty="0">
                <a:latin typeface="Calibri" panose="020F0502020204030204" pitchFamily="34" charset="0"/>
                <a:cs typeface="Calibri" panose="020F0502020204030204" pitchFamily="34" charset="0"/>
              </a:rPr>
              <a:t> for short.</a:t>
            </a:r>
          </a:p>
          <a:p>
            <a:pPr>
              <a:buFont typeface="+mj-lt"/>
              <a:buAutoNum type="arabicPeriod"/>
            </a:pPr>
            <a:endParaRPr lang="zh-TW" altLang="en-US" dirty="0">
              <a:latin typeface="Calibri" panose="020F0502020204030204" pitchFamily="34" charset="0"/>
              <a:cs typeface="Calibri" panose="020F0502020204030204" pitchFamily="34" charset="0"/>
            </a:endParaRPr>
          </a:p>
        </p:txBody>
      </p:sp>
      <p:sp>
        <p:nvSpPr>
          <p:cNvPr id="4" name="矩形 3"/>
          <p:cNvSpPr/>
          <p:nvPr/>
        </p:nvSpPr>
        <p:spPr>
          <a:xfrm>
            <a:off x="2971800" y="4883165"/>
            <a:ext cx="6172201" cy="230832"/>
          </a:xfrm>
          <a:prstGeom prst="rect">
            <a:avLst/>
          </a:prstGeom>
        </p:spPr>
        <p:txBody>
          <a:bodyPr wrap="square">
            <a:spAutoFit/>
          </a:bodyPr>
          <a:lstStyle/>
          <a:p>
            <a:r>
              <a:rPr lang="en-US" altLang="zh-TW" sz="900" dirty="0">
                <a:hlinkClick r:id="rId5"/>
              </a:rPr>
              <a:t>https://medium.com/@ageitgey/machine-learning-is-fun-part-4-modern-face-recognition-with-deep-learning-c3cffc121d78</a:t>
            </a:r>
            <a:endParaRPr lang="zh-TW" altLang="en-US" sz="900" dirty="0"/>
          </a:p>
        </p:txBody>
      </p:sp>
      <p:pic>
        <p:nvPicPr>
          <p:cNvPr id="1026" name="Picture 2" descr="https://cdn-images-1.medium.com/max/1600/1*izQuwClzcsJoCw5ybQC01Q.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740" y="2886592"/>
            <a:ext cx="3708968" cy="19000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à coins arrondis 124"/>
          <p:cNvSpPr/>
          <p:nvPr/>
        </p:nvSpPr>
        <p:spPr bwMode="auto">
          <a:xfrm>
            <a:off x="4816985" y="3018089"/>
            <a:ext cx="2481830" cy="1189020"/>
          </a:xfrm>
          <a:prstGeom prst="wedgeRoundRectCallout">
            <a:avLst>
              <a:gd name="adj1" fmla="val -63936"/>
              <a:gd name="adj2" fmla="val 7375"/>
              <a:gd name="adj3" fmla="val 16667"/>
            </a:avLst>
          </a:prstGeom>
          <a:solidFill>
            <a:sysClr val="window" lastClr="FFFFFF"/>
          </a:solidFill>
          <a:ln w="9525" cap="flat" cmpd="sng" algn="ctr">
            <a:solidFill>
              <a:sysClr val="window" lastClr="FFFFFF">
                <a:lumMod val="50000"/>
              </a:sys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lvl="0" eaLnBrk="0" hangingPunct="0">
              <a:defRPr/>
            </a:pPr>
            <a:r>
              <a:rPr lang="en-US" altLang="zh-TW" sz="900" dirty="0">
                <a:latin typeface="Calibri" panose="020F0502020204030204" pitchFamily="34" charset="0"/>
                <a:cs typeface="Calibri" panose="020F0502020204030204" pitchFamily="34" charset="0"/>
              </a:rPr>
              <a:t>Face detection is a great feature for cameras. When the camera can automatically pick out faces, it can make sure that all the faces are in focus before it takes the picture. But we’ll use it for a different purpose — finding the areas of the image we want to pass on to the next step in our pipeline.</a:t>
            </a:r>
            <a:endParaRPr lang="en-US" sz="900" kern="0" dirty="0">
              <a:latin typeface="Calibri" panose="020F0502020204030204" pitchFamily="34" charset="0"/>
              <a:ea typeface="微軟正黑體" panose="020B0604030504040204" pitchFamily="34" charset="-120"/>
              <a:cs typeface="Calibri" panose="020F0502020204030204" pitchFamily="34" charset="0"/>
            </a:endParaRPr>
          </a:p>
        </p:txBody>
      </p:sp>
    </p:spTree>
    <p:extLst>
      <p:ext uri="{BB962C8B-B14F-4D97-AF65-F5344CB8AC3E}">
        <p14:creationId xmlns:p14="http://schemas.microsoft.com/office/powerpoint/2010/main" val="31108220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HOG </a:t>
            </a:r>
            <a:r>
              <a:rPr lang="zh-TW" altLang="en-US" dirty="0"/>
              <a:t>原理</a:t>
            </a:r>
          </a:p>
        </p:txBody>
      </p:sp>
      <p:sp>
        <p:nvSpPr>
          <p:cNvPr id="3" name="內容版面配置區 2"/>
          <p:cNvSpPr>
            <a:spLocks noGrp="1"/>
          </p:cNvSpPr>
          <p:nvPr>
            <p:ph idx="1"/>
          </p:nvPr>
        </p:nvSpPr>
        <p:spPr/>
        <p:txBody>
          <a:bodyPr>
            <a:normAutofit fontScale="77500" lnSpcReduction="20000"/>
          </a:bodyPr>
          <a:lstStyle/>
          <a:p>
            <a:pPr marL="0" indent="0">
              <a:buNone/>
            </a:pPr>
            <a:r>
              <a:rPr lang="zh-TW" altLang="en-US" dirty="0"/>
              <a:t>使用</a:t>
            </a:r>
            <a:r>
              <a:rPr lang="en-US" altLang="zh-TW" dirty="0"/>
              <a:t>HOG</a:t>
            </a:r>
            <a:r>
              <a:rPr lang="zh-TW" altLang="en-US" dirty="0"/>
              <a:t>分類器有很多好處。首先，使用圖像上的滑動子窗口進行訓練，因此不需要像</a:t>
            </a:r>
            <a:r>
              <a:rPr lang="en-US" altLang="zh-TW" dirty="0" err="1"/>
              <a:t>Haar</a:t>
            </a:r>
            <a:r>
              <a:rPr lang="zh-TW" altLang="en-US" dirty="0"/>
              <a:t>分類器中那樣進行採樣和參數操作。 </a:t>
            </a:r>
            <a:endParaRPr lang="en-US" altLang="zh-TW" dirty="0"/>
          </a:p>
          <a:p>
            <a:pPr marL="0" indent="0">
              <a:buNone/>
            </a:pPr>
            <a:r>
              <a:rPr lang="zh-TW" altLang="en-US" dirty="0"/>
              <a:t>步驟如下：</a:t>
            </a:r>
            <a:endParaRPr lang="en-US" altLang="zh-TW" dirty="0"/>
          </a:p>
          <a:p>
            <a:pPr>
              <a:buFont typeface="Wingdings" panose="05000000000000000000" pitchFamily="2" charset="2"/>
              <a:buChar char="l"/>
            </a:pPr>
            <a:r>
              <a:rPr lang="en-US" altLang="zh-TW" dirty="0"/>
              <a:t>1</a:t>
            </a:r>
            <a:r>
              <a:rPr lang="zh-TW" altLang="en-US" dirty="0"/>
              <a:t>）灰色化（將圖像看做一個</a:t>
            </a:r>
            <a:r>
              <a:rPr lang="en-US" altLang="zh-TW" dirty="0"/>
              <a:t>x</a:t>
            </a:r>
            <a:r>
              <a:rPr lang="zh-TW" altLang="en-US" dirty="0"/>
              <a:t>，</a:t>
            </a:r>
            <a:r>
              <a:rPr lang="en-US" altLang="zh-TW" dirty="0"/>
              <a:t>y</a:t>
            </a:r>
            <a:r>
              <a:rPr lang="zh-TW" altLang="en-US" dirty="0"/>
              <a:t>，</a:t>
            </a:r>
            <a:r>
              <a:rPr lang="en-US" altLang="zh-TW" dirty="0"/>
              <a:t>z</a:t>
            </a:r>
            <a:r>
              <a:rPr lang="zh-TW" altLang="en-US" dirty="0"/>
              <a:t>（灰度）的三維圖像）；</a:t>
            </a:r>
          </a:p>
          <a:p>
            <a:pPr>
              <a:buFont typeface="Wingdings" panose="05000000000000000000" pitchFamily="2" charset="2"/>
              <a:buChar char="l"/>
            </a:pPr>
            <a:r>
              <a:rPr lang="en-US" altLang="zh-TW" dirty="0"/>
              <a:t>2</a:t>
            </a:r>
            <a:r>
              <a:rPr lang="zh-TW" altLang="en-US" dirty="0"/>
              <a:t>）採用伽瑪校正法對輸入圖像進行顏色空間的標準化（歸一化）；目的是調節圖像的對比度，降低圖像局部的陰影和光照變化造成的影響，同時可以抑制噪聲的干擾；</a:t>
            </a:r>
          </a:p>
          <a:p>
            <a:pPr>
              <a:buFont typeface="Wingdings" panose="05000000000000000000" pitchFamily="2" charset="2"/>
              <a:buChar char="l"/>
            </a:pPr>
            <a:r>
              <a:rPr lang="en-US" altLang="zh-TW" dirty="0"/>
              <a:t>3</a:t>
            </a:r>
            <a:r>
              <a:rPr lang="zh-TW" altLang="en-US" dirty="0"/>
              <a:t>）計算圖像每個預期的梯度（包括大小和方向）；主要是為了捕獲輪廓信息，同時越來越弱化光照的干擾。</a:t>
            </a:r>
          </a:p>
          <a:p>
            <a:pPr>
              <a:buFont typeface="Wingdings" panose="05000000000000000000" pitchFamily="2" charset="2"/>
              <a:buChar char="l"/>
            </a:pPr>
            <a:r>
              <a:rPr lang="en-US" altLang="zh-TW" dirty="0"/>
              <a:t>4</a:t>
            </a:r>
            <a:r>
              <a:rPr lang="zh-TW" altLang="en-US" dirty="0"/>
              <a:t>）將圖像劃分成小單元格（例如</a:t>
            </a:r>
            <a:r>
              <a:rPr lang="en-US" altLang="zh-TW" dirty="0"/>
              <a:t>6 * 6</a:t>
            </a:r>
            <a:r>
              <a:rPr lang="zh-TW" altLang="en-US" dirty="0"/>
              <a:t>像素</a:t>
            </a:r>
            <a:r>
              <a:rPr lang="en-US" altLang="zh-TW" dirty="0"/>
              <a:t>/</a:t>
            </a:r>
            <a:r>
              <a:rPr lang="zh-TW" altLang="en-US" dirty="0"/>
              <a:t>單元格）；</a:t>
            </a:r>
          </a:p>
          <a:p>
            <a:pPr>
              <a:buFont typeface="Wingdings" panose="05000000000000000000" pitchFamily="2" charset="2"/>
              <a:buChar char="l"/>
            </a:pPr>
            <a:r>
              <a:rPr lang="en-US" altLang="zh-TW" dirty="0"/>
              <a:t>5</a:t>
            </a:r>
            <a:r>
              <a:rPr lang="zh-TW" altLang="en-US" dirty="0"/>
              <a:t>）統計每個單元的梯度直方圖（不同梯度的個數），即可形成每個單元的描述符；</a:t>
            </a:r>
          </a:p>
          <a:p>
            <a:pPr>
              <a:buFont typeface="Wingdings" panose="05000000000000000000" pitchFamily="2" charset="2"/>
              <a:buChar char="l"/>
            </a:pPr>
            <a:r>
              <a:rPr lang="en-US" altLang="zh-TW" dirty="0"/>
              <a:t>6</a:t>
            </a:r>
            <a:r>
              <a:rPr lang="zh-TW" altLang="en-US" dirty="0"/>
              <a:t>）將每個幾個單元格組成一個塊（例如</a:t>
            </a:r>
            <a:r>
              <a:rPr lang="en-US" altLang="zh-TW" dirty="0"/>
              <a:t>3 * 3</a:t>
            </a:r>
            <a:r>
              <a:rPr lang="zh-TW" altLang="en-US" dirty="0"/>
              <a:t>個單元</a:t>
            </a:r>
            <a:r>
              <a:rPr lang="en-US" altLang="zh-TW" dirty="0"/>
              <a:t>/</a:t>
            </a:r>
            <a:r>
              <a:rPr lang="zh-TW" altLang="en-US" dirty="0"/>
              <a:t>塊），一個塊內所有單元格的特徵描述符串聯起來便得到該塊的</a:t>
            </a:r>
            <a:r>
              <a:rPr lang="en-US" altLang="zh-TW" dirty="0"/>
              <a:t>HOG</a:t>
            </a:r>
            <a:r>
              <a:rPr lang="zh-TW" altLang="en-US" dirty="0"/>
              <a:t>特徵描述符。</a:t>
            </a:r>
          </a:p>
          <a:p>
            <a:pPr>
              <a:buFont typeface="Wingdings" panose="05000000000000000000" pitchFamily="2" charset="2"/>
              <a:buChar char="l"/>
            </a:pPr>
            <a:r>
              <a:rPr lang="en-US" altLang="zh-TW" dirty="0"/>
              <a:t>7</a:t>
            </a:r>
            <a:r>
              <a:rPr lang="zh-TW" altLang="en-US" dirty="0"/>
              <a:t>）將圖像圖像的所有塊的</a:t>
            </a:r>
            <a:r>
              <a:rPr lang="en-US" altLang="zh-TW" dirty="0"/>
              <a:t>HOG</a:t>
            </a:r>
            <a:r>
              <a:rPr lang="zh-TW" altLang="en-US" dirty="0"/>
              <a:t>特徵描述符串聯起來就可以得到該圖像（你要檢測的目標）的</a:t>
            </a:r>
            <a:r>
              <a:rPr lang="en-US" altLang="zh-TW" dirty="0"/>
              <a:t>HOG</a:t>
            </a:r>
            <a:r>
              <a:rPr lang="zh-TW" altLang="en-US" dirty="0"/>
              <a:t>特徵描述符了。</a:t>
            </a:r>
            <a:endParaRPr lang="en-US" altLang="zh-TW" dirty="0"/>
          </a:p>
        </p:txBody>
      </p:sp>
      <p:sp>
        <p:nvSpPr>
          <p:cNvPr id="4" name="矩形 3"/>
          <p:cNvSpPr/>
          <p:nvPr/>
        </p:nvSpPr>
        <p:spPr>
          <a:xfrm>
            <a:off x="4990869" y="4786792"/>
            <a:ext cx="3015569" cy="230832"/>
          </a:xfrm>
          <a:prstGeom prst="rect">
            <a:avLst/>
          </a:prstGeom>
        </p:spPr>
        <p:txBody>
          <a:bodyPr wrap="none">
            <a:spAutoFit/>
          </a:bodyPr>
          <a:lstStyle/>
          <a:p>
            <a:r>
              <a:rPr lang="en-US" altLang="zh-TW" sz="900" dirty="0">
                <a:hlinkClick r:id="rId3"/>
              </a:rPr>
              <a:t>https://blog.csdn.net/shenziheng1/article/details/72581992</a:t>
            </a:r>
            <a:endParaRPr lang="zh-TW" altLang="en-US" sz="900" dirty="0"/>
          </a:p>
        </p:txBody>
      </p:sp>
    </p:spTree>
    <p:extLst>
      <p:ext uri="{BB962C8B-B14F-4D97-AF65-F5344CB8AC3E}">
        <p14:creationId xmlns:p14="http://schemas.microsoft.com/office/powerpoint/2010/main" val="102287200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HOG-</a:t>
            </a:r>
            <a:r>
              <a:rPr lang="zh-TW" altLang="en-US" dirty="0"/>
              <a:t>滑動視窗</a:t>
            </a:r>
          </a:p>
        </p:txBody>
      </p:sp>
      <p:sp>
        <p:nvSpPr>
          <p:cNvPr id="3" name="內容版面配置區 2"/>
          <p:cNvSpPr>
            <a:spLocks noGrp="1"/>
          </p:cNvSpPr>
          <p:nvPr>
            <p:ph idx="1"/>
          </p:nvPr>
        </p:nvSpPr>
        <p:spPr/>
        <p:txBody>
          <a:bodyPr>
            <a:normAutofit/>
          </a:bodyPr>
          <a:lstStyle/>
          <a:p>
            <a:pPr marL="0" indent="0">
              <a:buNone/>
            </a:pPr>
            <a:r>
              <a:rPr lang="zh-TW" altLang="en-US" sz="1600" dirty="0"/>
              <a:t>為此，我們將圖像分成每個</a:t>
            </a:r>
            <a:r>
              <a:rPr lang="en-US" altLang="zh-TW" sz="1600" dirty="0"/>
              <a:t>16 * 16</a:t>
            </a:r>
            <a:r>
              <a:rPr lang="zh-TW" altLang="en-US" sz="1600" dirty="0"/>
              <a:t>像素的小方塊。在每個正方形中，我們將計算出每個主要方向</a:t>
            </a:r>
            <a:r>
              <a:rPr lang="en-US" altLang="zh-TW" sz="1600" dirty="0"/>
              <a:t>(9</a:t>
            </a:r>
            <a:r>
              <a:rPr lang="zh-TW" altLang="en-US" sz="1600" dirty="0"/>
              <a:t>個</a:t>
            </a:r>
            <a:r>
              <a:rPr lang="en-US" altLang="zh-TW" sz="1600" dirty="0"/>
              <a:t>bin,-180~180)</a:t>
            </a:r>
            <a:r>
              <a:rPr lang="zh-TW" altLang="en-US" sz="1600" dirty="0"/>
              <a:t>上指向多少個漸變（向上，向右指向，向右指向等等）。然後，我們將圖像中的那個正方形替換為最強的箭頭方向。 </a:t>
            </a:r>
            <a:br>
              <a:rPr lang="zh-TW" altLang="en-US" sz="1600" dirty="0"/>
            </a:br>
            <a:endParaRPr lang="zh-TW" alt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028" y="1779704"/>
            <a:ext cx="6342611" cy="3131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30533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Hog-</a:t>
            </a:r>
            <a:r>
              <a:rPr lang="zh-TW" altLang="en-US" dirty="0"/>
              <a:t>識別臉部特徵</a:t>
            </a:r>
          </a:p>
        </p:txBody>
      </p:sp>
      <p:sp>
        <p:nvSpPr>
          <p:cNvPr id="3" name="內容版面配置區 2"/>
          <p:cNvSpPr>
            <a:spLocks noGrp="1"/>
          </p:cNvSpPr>
          <p:nvPr>
            <p:ph idx="1"/>
          </p:nvPr>
        </p:nvSpPr>
        <p:spPr/>
        <p:txBody>
          <a:bodyPr/>
          <a:lstStyle/>
          <a:p>
            <a:pPr marL="0" indent="0">
              <a:buNone/>
            </a:pPr>
            <a:r>
              <a:rPr lang="zh-TW" altLang="en-US" dirty="0"/>
              <a:t>現在要識別面孔，我們需要找到圖像中看起來與從其他訓練面孔中提取的已知</a:t>
            </a:r>
            <a:r>
              <a:rPr lang="en-US" altLang="zh-TW" dirty="0"/>
              <a:t>HOG</a:t>
            </a:r>
            <a:r>
              <a:rPr lang="zh-TW" altLang="en-US" dirty="0"/>
              <a:t>模式最相似的部分 </a:t>
            </a:r>
            <a:br>
              <a:rPr lang="zh-TW" altLang="en-US" dirty="0"/>
            </a:b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084" y="1707654"/>
            <a:ext cx="5723832" cy="334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76487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HOG-</a:t>
            </a:r>
            <a:r>
              <a:rPr lang="zh-TW" altLang="en-US" dirty="0"/>
              <a:t>擷取臉部圖像</a:t>
            </a:r>
          </a:p>
        </p:txBody>
      </p:sp>
      <p:sp>
        <p:nvSpPr>
          <p:cNvPr id="3" name="內容版面配置區 2"/>
          <p:cNvSpPr>
            <a:spLocks noGrp="1"/>
          </p:cNvSpPr>
          <p:nvPr>
            <p:ph idx="1"/>
          </p:nvPr>
        </p:nvSpPr>
        <p:spPr/>
        <p:txBody>
          <a:bodyPr/>
          <a:lstStyle/>
          <a:p>
            <a:r>
              <a:rPr lang="zh-TW" altLang="en-US" dirty="0"/>
              <a:t>使用</a:t>
            </a:r>
            <a:r>
              <a:rPr lang="en-US" altLang="zh-TW" dirty="0"/>
              <a:t>HOG</a:t>
            </a:r>
            <a:r>
              <a:rPr lang="zh-TW" altLang="en-US" dirty="0"/>
              <a:t>識別從與背景隔離的圖像中識別臉部。您可以在下面看到觀察結果： </a:t>
            </a:r>
            <a:br>
              <a:rPr lang="zh-TW" altLang="en-US" dirty="0"/>
            </a:br>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724" y="1682678"/>
            <a:ext cx="6490998" cy="2307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281449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mtcnn</a:t>
            </a:r>
            <a:endParaRPr lang="zh-TW" altLang="en-US" dirty="0"/>
          </a:p>
        </p:txBody>
      </p:sp>
      <p:sp>
        <p:nvSpPr>
          <p:cNvPr id="3" name="內容版面配置區 2"/>
          <p:cNvSpPr>
            <a:spLocks noGrp="1"/>
          </p:cNvSpPr>
          <p:nvPr>
            <p:ph idx="1"/>
          </p:nvPr>
        </p:nvSpPr>
        <p:spPr>
          <a:xfrm>
            <a:off x="655875" y="836014"/>
            <a:ext cx="4420993" cy="4087250"/>
          </a:xfrm>
        </p:spPr>
        <p:txBody>
          <a:bodyPr>
            <a:normAutofit fontScale="77500" lnSpcReduction="20000"/>
          </a:bodyPr>
          <a:lstStyle/>
          <a:p>
            <a:pPr marL="0" indent="0">
              <a:buNone/>
            </a:pPr>
            <a:r>
              <a:rPr lang="en-US" altLang="zh-TW" dirty="0"/>
              <a:t>MTCNN</a:t>
            </a:r>
            <a:r>
              <a:rPr lang="zh-TW" altLang="en-US" dirty="0"/>
              <a:t>的整體設計思路很好，它使用多任務方法將人臉檢測和人臉對齊集成到了一個框架中實現，分三個流程：</a:t>
            </a:r>
            <a:r>
              <a:rPr lang="en-US" altLang="zh-TW" dirty="0"/>
              <a:t>P-Net</a:t>
            </a:r>
            <a:r>
              <a:rPr lang="zh-TW" altLang="en-US" dirty="0"/>
              <a:t>，</a:t>
            </a:r>
            <a:r>
              <a:rPr lang="en-US" altLang="zh-TW" dirty="0"/>
              <a:t>R-Net</a:t>
            </a:r>
            <a:r>
              <a:rPr lang="zh-TW" altLang="en-US" dirty="0"/>
              <a:t>，</a:t>
            </a:r>
            <a:r>
              <a:rPr lang="en-US" altLang="zh-TW" dirty="0"/>
              <a:t>O-Net</a:t>
            </a:r>
            <a:r>
              <a:rPr lang="zh-TW" altLang="en-US" dirty="0"/>
              <a:t>。</a:t>
            </a:r>
            <a:endParaRPr lang="en-US" altLang="zh-TW" dirty="0"/>
          </a:p>
          <a:p>
            <a:pPr marL="0" indent="0">
              <a:buNone/>
            </a:pPr>
            <a:r>
              <a:rPr lang="en-US" altLang="zh-TW" dirty="0"/>
              <a:t>0 </a:t>
            </a:r>
            <a:r>
              <a:rPr lang="zh-TW" altLang="en-US" dirty="0"/>
              <a:t>）首先按不同比例縮放照片，形成圖片的特徵金字塔作為</a:t>
            </a:r>
            <a:r>
              <a:rPr lang="en-US" altLang="zh-TW" dirty="0"/>
              <a:t>P-Net</a:t>
            </a:r>
            <a:r>
              <a:rPr lang="zh-TW" altLang="en-US" dirty="0"/>
              <a:t>輸入。</a:t>
            </a:r>
            <a:endParaRPr lang="en-US" altLang="zh-TW" dirty="0"/>
          </a:p>
          <a:p>
            <a:pPr marL="0" indent="0">
              <a:buNone/>
            </a:pPr>
            <a:r>
              <a:rPr lang="en-US" altLang="zh-TW" dirty="0"/>
              <a:t>1</a:t>
            </a:r>
            <a:r>
              <a:rPr lang="zh-TW" altLang="en-US" dirty="0"/>
              <a:t>）</a:t>
            </a:r>
            <a:r>
              <a:rPr lang="en-US" altLang="zh-TW" dirty="0"/>
              <a:t>P-Net</a:t>
            </a:r>
            <a:r>
              <a:rPr lang="zh-TW" altLang="en-US" dirty="0"/>
              <a:t>主要獲得了人臉區域的候選窗口和邊界框的回歸向量，並用</a:t>
            </a:r>
            <a:r>
              <a:rPr lang="en-US" altLang="zh-TW" dirty="0"/>
              <a:t>|</a:t>
            </a:r>
            <a:r>
              <a:rPr lang="zh-TW" altLang="en-US" dirty="0"/>
              <a:t>該邊界框做回歸，對候選窗口進行校準，然後通過</a:t>
            </a:r>
            <a:r>
              <a:rPr lang="en-US" altLang="zh-TW" dirty="0"/>
              <a:t>NMS</a:t>
            </a:r>
            <a:r>
              <a:rPr lang="zh-TW" altLang="en-US" dirty="0"/>
              <a:t>來合併高度重疊的候選框。 </a:t>
            </a:r>
            <a:endParaRPr lang="en-US" altLang="zh-TW" dirty="0"/>
          </a:p>
          <a:p>
            <a:pPr marL="0" indent="0">
              <a:buNone/>
            </a:pPr>
            <a:r>
              <a:rPr lang="en-US" altLang="zh-TW" dirty="0"/>
              <a:t>2</a:t>
            </a:r>
            <a:r>
              <a:rPr lang="zh-TW" altLang="en-US" dirty="0"/>
              <a:t>）然後將候選框輸入</a:t>
            </a:r>
            <a:r>
              <a:rPr lang="en-US" altLang="zh-TW" dirty="0"/>
              <a:t>R-Net</a:t>
            </a:r>
            <a:r>
              <a:rPr lang="zh-TW" altLang="en-US" dirty="0"/>
              <a:t>網絡訓練，利用邊界框的回歸值微調候選窗體，再利用</a:t>
            </a:r>
            <a:r>
              <a:rPr lang="en-US" altLang="zh-TW" dirty="0"/>
              <a:t>NMS</a:t>
            </a:r>
            <a:r>
              <a:rPr lang="zh-TW" altLang="en-US" dirty="0"/>
              <a:t>去除重營窗體。 </a:t>
            </a:r>
            <a:endParaRPr lang="en-US" altLang="zh-TW" dirty="0"/>
          </a:p>
          <a:p>
            <a:pPr marL="0" indent="0">
              <a:buNone/>
            </a:pPr>
            <a:r>
              <a:rPr lang="en-US" altLang="zh-TW" dirty="0"/>
              <a:t>3</a:t>
            </a:r>
            <a:r>
              <a:rPr lang="zh-TW" altLang="en-US" dirty="0"/>
              <a:t>）</a:t>
            </a:r>
            <a:r>
              <a:rPr lang="en-US" altLang="zh-TW" dirty="0"/>
              <a:t>O-Net</a:t>
            </a:r>
            <a:r>
              <a:rPr lang="zh-TW" altLang="en-US" dirty="0"/>
              <a:t>功能與</a:t>
            </a:r>
            <a:r>
              <a:rPr lang="en-US" altLang="zh-TW" dirty="0"/>
              <a:t>R-Net</a:t>
            </a:r>
            <a:r>
              <a:rPr lang="zh-TW" altLang="en-US" dirty="0"/>
              <a:t>作用類似以，只是在去除重候選窗口的同時，顯示五個人臉關鍵點定位。 </a:t>
            </a:r>
            <a:r>
              <a:rPr lang="en-US" altLang="zh-TW" dirty="0"/>
              <a:t>O-Net </a:t>
            </a:r>
          </a:p>
          <a:p>
            <a:pPr marL="0" indent="0">
              <a:buNone/>
            </a:pPr>
            <a:r>
              <a:rPr lang="en-US" altLang="zh-TW" dirty="0"/>
              <a:t>MTCNN</a:t>
            </a:r>
            <a:r>
              <a:rPr lang="zh-TW" altLang="en-US" dirty="0"/>
              <a:t>同</a:t>
            </a:r>
            <a:r>
              <a:rPr lang="en-US" altLang="zh-TW" dirty="0"/>
              <a:t>Cascade CNN-</a:t>
            </a:r>
            <a:r>
              <a:rPr lang="zh-TW" altLang="en-US" dirty="0"/>
              <a:t>樣也是基於</a:t>
            </a:r>
            <a:r>
              <a:rPr lang="en-US" altLang="zh-TW" dirty="0"/>
              <a:t>cascade</a:t>
            </a:r>
            <a:r>
              <a:rPr lang="zh-TW" altLang="en-US" dirty="0"/>
              <a:t>的框架，但是降低了模型整體複雜度，使其更好落地到工業界應用。</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68" y="813664"/>
            <a:ext cx="3688903" cy="4308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563888" y="4818656"/>
            <a:ext cx="2024913" cy="253916"/>
          </a:xfrm>
          <a:prstGeom prst="rect">
            <a:avLst/>
          </a:prstGeom>
        </p:spPr>
        <p:txBody>
          <a:bodyPr wrap="none">
            <a:spAutoFit/>
          </a:bodyPr>
          <a:lstStyle/>
          <a:p>
            <a:pPr lvl="0"/>
            <a:r>
              <a:rPr lang="en-US" altLang="zh-TW" sz="1050" dirty="0">
                <a:solidFill>
                  <a:prstClr val="black"/>
                </a:solidFill>
                <a:hlinkClick r:id="rId3"/>
              </a:rPr>
              <a:t>https://arxiv.org/abs/1604.02878</a:t>
            </a:r>
            <a:endParaRPr lang="zh-TW" altLang="en-US" sz="1050" dirty="0">
              <a:solidFill>
                <a:prstClr val="black"/>
              </a:solidFill>
            </a:endParaRPr>
          </a:p>
        </p:txBody>
      </p:sp>
    </p:spTree>
    <p:extLst>
      <p:ext uri="{BB962C8B-B14F-4D97-AF65-F5344CB8AC3E}">
        <p14:creationId xmlns:p14="http://schemas.microsoft.com/office/powerpoint/2010/main" val="19246763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latin typeface="Microsoft JhengHei" charset="-120"/>
                <a:ea typeface="Microsoft JhengHei" charset="-120"/>
                <a:cs typeface="Microsoft JhengHei" charset="-120"/>
              </a:rPr>
              <a:t>人臉辨識原理</a:t>
            </a:r>
            <a:r>
              <a:rPr lang="en-US" altLang="zh-TW" dirty="0">
                <a:latin typeface="Microsoft JhengHei" charset="-120"/>
                <a:ea typeface="Microsoft JhengHei" charset="-120"/>
                <a:cs typeface="Microsoft JhengHei" charset="-120"/>
              </a:rPr>
              <a:t>-</a:t>
            </a:r>
            <a:r>
              <a:rPr lang="en-US" altLang="zh-TW" dirty="0">
                <a:latin typeface="Calibri" panose="020F0502020204030204" pitchFamily="34" charset="0"/>
                <a:cs typeface="Calibri" panose="020F0502020204030204" pitchFamily="34" charset="0"/>
              </a:rPr>
              <a:t> Posing and Projecting</a:t>
            </a:r>
            <a:endParaRPr lang="zh-TW" altLang="en-US" dirty="0"/>
          </a:p>
        </p:txBody>
      </p:sp>
      <p:sp>
        <p:nvSpPr>
          <p:cNvPr id="3" name="內容版面配置區 2"/>
          <p:cNvSpPr>
            <a:spLocks noGrp="1"/>
          </p:cNvSpPr>
          <p:nvPr>
            <p:ph idx="1"/>
          </p:nvPr>
        </p:nvSpPr>
        <p:spPr>
          <a:xfrm>
            <a:off x="768096" y="1003300"/>
            <a:ext cx="7290055" cy="962660"/>
          </a:xfrm>
        </p:spPr>
        <p:txBody>
          <a:bodyPr>
            <a:normAutofit fontScale="77500" lnSpcReduction="20000"/>
          </a:bodyPr>
          <a:lstStyle/>
          <a:p>
            <a:pPr marL="0" indent="0">
              <a:buNone/>
            </a:pPr>
            <a:r>
              <a:rPr lang="en-US" altLang="zh-TW" dirty="0">
                <a:latin typeface="Calibri" panose="020F0502020204030204" pitchFamily="34" charset="0"/>
                <a:cs typeface="Calibri" panose="020F0502020204030204" pitchFamily="34" charset="0"/>
              </a:rPr>
              <a:t>Step 2: Posing and Projecting Faces</a:t>
            </a:r>
          </a:p>
          <a:p>
            <a:pPr marL="130302" lvl="1" indent="0">
              <a:buNone/>
            </a:pPr>
            <a:r>
              <a:rPr lang="en-US" altLang="zh-TW" dirty="0">
                <a:latin typeface="Calibri" panose="020F0502020204030204" pitchFamily="34" charset="0"/>
                <a:cs typeface="Calibri" panose="020F0502020204030204" pitchFamily="34" charset="0"/>
              </a:rPr>
              <a:t>We isolated the faces in our image. But now we have to deal with the problem that faces turned different directions look totally different to a computer:</a:t>
            </a:r>
            <a:endParaRPr lang="zh-TW" altLang="en-US" dirty="0">
              <a:latin typeface="Calibri" panose="020F0502020204030204" pitchFamily="34" charset="0"/>
              <a:cs typeface="Calibri" panose="020F0502020204030204" pitchFamily="34" charset="0"/>
            </a:endParaRPr>
          </a:p>
        </p:txBody>
      </p:sp>
      <p:sp>
        <p:nvSpPr>
          <p:cNvPr id="4" name="矩形 3"/>
          <p:cNvSpPr/>
          <p:nvPr/>
        </p:nvSpPr>
        <p:spPr>
          <a:xfrm>
            <a:off x="2971800" y="4883165"/>
            <a:ext cx="6172201" cy="230832"/>
          </a:xfrm>
          <a:prstGeom prst="rect">
            <a:avLst/>
          </a:prstGeom>
        </p:spPr>
        <p:txBody>
          <a:bodyPr wrap="square">
            <a:spAutoFit/>
          </a:bodyPr>
          <a:lstStyle/>
          <a:p>
            <a:r>
              <a:rPr lang="en-US" altLang="zh-TW" sz="900" dirty="0">
                <a:hlinkClick r:id="rId2"/>
              </a:rPr>
              <a:t>https://medium.com/@ageitgey/machine-learning-is-fun-part-4-modern-face-recognition-with-deep-learning-c3cffc121d78</a:t>
            </a:r>
            <a:endParaRPr lang="zh-TW" altLang="en-US" sz="900" dirty="0"/>
          </a:p>
        </p:txBody>
      </p:sp>
      <p:sp>
        <p:nvSpPr>
          <p:cNvPr id="6" name="Rectangle à coins arrondis 124"/>
          <p:cNvSpPr/>
          <p:nvPr/>
        </p:nvSpPr>
        <p:spPr bwMode="auto">
          <a:xfrm>
            <a:off x="1962751" y="4199708"/>
            <a:ext cx="4405392" cy="385340"/>
          </a:xfrm>
          <a:prstGeom prst="wedgeRoundRectCallout">
            <a:avLst>
              <a:gd name="adj1" fmla="val -38927"/>
              <a:gd name="adj2" fmla="val -76506"/>
              <a:gd name="adj3" fmla="val 16667"/>
            </a:avLst>
          </a:prstGeom>
          <a:solidFill>
            <a:sysClr val="window" lastClr="FFFFFF"/>
          </a:solidFill>
          <a:ln w="9525" cap="flat" cmpd="sng" algn="ctr">
            <a:solidFill>
              <a:sysClr val="window" lastClr="FFFFFF">
                <a:lumMod val="50000"/>
              </a:sys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lvl="0" eaLnBrk="0" hangingPunct="0">
              <a:defRPr/>
            </a:pPr>
            <a:r>
              <a:rPr lang="en-US" altLang="zh-TW" sz="900" dirty="0">
                <a:latin typeface="Calibri" panose="020F0502020204030204" pitchFamily="34" charset="0"/>
                <a:cs typeface="Calibri" panose="020F0502020204030204" pitchFamily="34" charset="0"/>
              </a:rPr>
              <a:t>Humans can easily recognize that both images are of Will Ferrell, but computers would see these pictures as two completely different people.</a:t>
            </a:r>
            <a:endParaRPr lang="en-US" sz="900" kern="0" dirty="0">
              <a:latin typeface="Calibri" panose="020F0502020204030204" pitchFamily="34" charset="0"/>
              <a:ea typeface="微軟正黑體" panose="020B0604030504040204" pitchFamily="34" charset="-120"/>
              <a:cs typeface="Calibri" panose="020F0502020204030204" pitchFamily="34" charset="0"/>
            </a:endParaRPr>
          </a:p>
        </p:txBody>
      </p:sp>
      <p:pic>
        <p:nvPicPr>
          <p:cNvPr id="2050" name="Picture 2" descr="https://cdn-images-1.medium.com/max/1600/1*x-rg0aSpKOer1JF-TejYU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2751" y="2078390"/>
            <a:ext cx="4405392" cy="179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7445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使用</a:t>
            </a:r>
            <a:r>
              <a:rPr lang="en-US" altLang="zh-TW" dirty="0"/>
              <a:t>PUTTY</a:t>
            </a:r>
            <a:r>
              <a:rPr lang="zh-TW" altLang="en-US" dirty="0"/>
              <a:t>連線至</a:t>
            </a:r>
            <a:r>
              <a:rPr lang="en-US" altLang="zh-TW" dirty="0"/>
              <a:t>Jetson Nano</a:t>
            </a:r>
            <a:endParaRPr lang="zh-TW" altLang="en-US" dirty="0"/>
          </a:p>
        </p:txBody>
      </p:sp>
      <p:sp>
        <p:nvSpPr>
          <p:cNvPr id="3" name="內容版面配置區 2"/>
          <p:cNvSpPr>
            <a:spLocks noGrp="1"/>
          </p:cNvSpPr>
          <p:nvPr>
            <p:ph idx="1"/>
          </p:nvPr>
        </p:nvSpPr>
        <p:spPr/>
        <p:txBody>
          <a:bodyPr/>
          <a:lstStyle/>
          <a:p>
            <a:endParaRPr lang="zh-TW" altLang="en-US" dirty="0"/>
          </a:p>
        </p:txBody>
      </p:sp>
      <p:grpSp>
        <p:nvGrpSpPr>
          <p:cNvPr id="4" name="群組 3"/>
          <p:cNvGrpSpPr/>
          <p:nvPr/>
        </p:nvGrpSpPr>
        <p:grpSpPr>
          <a:xfrm>
            <a:off x="132057" y="913210"/>
            <a:ext cx="4464496" cy="4067846"/>
            <a:chOff x="251520" y="915566"/>
            <a:chExt cx="4464496" cy="4067846"/>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15566"/>
              <a:ext cx="4249853" cy="406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395536" y="1347614"/>
              <a:ext cx="720080" cy="2929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771800" y="4587974"/>
              <a:ext cx="792088" cy="3954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563888" y="3219822"/>
              <a:ext cx="720080" cy="2929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1097287" y="978282"/>
              <a:ext cx="2070557" cy="369332"/>
            </a:xfrm>
            <a:prstGeom prst="rect">
              <a:avLst/>
            </a:prstGeom>
            <a:noFill/>
          </p:spPr>
          <p:txBody>
            <a:bodyPr wrap="square" rtlCol="0">
              <a:spAutoFit/>
            </a:bodyPr>
            <a:lstStyle/>
            <a:p>
              <a:r>
                <a:rPr lang="en-US" altLang="zh-TW" dirty="0">
                  <a:solidFill>
                    <a:srgbClr val="C00000"/>
                  </a:solidFill>
                  <a:latin typeface="Calibri" panose="020F0502020204030204" pitchFamily="34" charset="0"/>
                </a:rPr>
                <a:t>5.</a:t>
              </a:r>
              <a:r>
                <a:rPr lang="zh-TW" altLang="en-US" dirty="0">
                  <a:solidFill>
                    <a:srgbClr val="C00000"/>
                  </a:solidFill>
                  <a:latin typeface="Calibri" panose="020F0502020204030204" pitchFamily="34" charset="0"/>
                </a:rPr>
                <a:t>回到</a:t>
              </a:r>
              <a:r>
                <a:rPr lang="en-US" altLang="zh-TW" dirty="0">
                  <a:solidFill>
                    <a:srgbClr val="C00000"/>
                  </a:solidFill>
                  <a:latin typeface="Calibri" panose="020F0502020204030204" pitchFamily="34" charset="0"/>
                </a:rPr>
                <a:t>Session</a:t>
              </a:r>
              <a:endParaRPr lang="zh-TW" altLang="en-US" dirty="0">
                <a:solidFill>
                  <a:srgbClr val="C00000"/>
                </a:solidFill>
                <a:latin typeface="Calibri" panose="020F0502020204030204" pitchFamily="34" charset="0"/>
              </a:endParaRPr>
            </a:p>
          </p:txBody>
        </p:sp>
        <p:sp>
          <p:nvSpPr>
            <p:cNvPr id="10" name="文字方塊 9"/>
            <p:cNvSpPr txBox="1"/>
            <p:nvPr/>
          </p:nvSpPr>
          <p:spPr>
            <a:xfrm>
              <a:off x="2843808" y="2764823"/>
              <a:ext cx="1872208" cy="369332"/>
            </a:xfrm>
            <a:prstGeom prst="rect">
              <a:avLst/>
            </a:prstGeom>
            <a:noFill/>
          </p:spPr>
          <p:txBody>
            <a:bodyPr wrap="square" rtlCol="0">
              <a:spAutoFit/>
            </a:bodyPr>
            <a:lstStyle/>
            <a:p>
              <a:r>
                <a:rPr lang="en-US" altLang="zh-TW" dirty="0">
                  <a:solidFill>
                    <a:srgbClr val="C00000"/>
                  </a:solidFill>
                  <a:latin typeface="Calibri" panose="020F0502020204030204" pitchFamily="34" charset="0"/>
                </a:rPr>
                <a:t>6.</a:t>
              </a:r>
              <a:r>
                <a:rPr lang="zh-TW" altLang="en-US" dirty="0">
                  <a:solidFill>
                    <a:srgbClr val="C00000"/>
                  </a:solidFill>
                  <a:latin typeface="Calibri" panose="020F0502020204030204" pitchFamily="34" charset="0"/>
                </a:rPr>
                <a:t>儲存此</a:t>
              </a:r>
              <a:r>
                <a:rPr lang="en-US" altLang="zh-TW" dirty="0">
                  <a:solidFill>
                    <a:srgbClr val="C00000"/>
                  </a:solidFill>
                  <a:latin typeface="Calibri" panose="020F0502020204030204" pitchFamily="34" charset="0"/>
                </a:rPr>
                <a:t>Session</a:t>
              </a:r>
              <a:endParaRPr lang="zh-TW" altLang="en-US" dirty="0">
                <a:solidFill>
                  <a:srgbClr val="C00000"/>
                </a:solidFill>
                <a:latin typeface="Calibri" panose="020F0502020204030204" pitchFamily="34" charset="0"/>
              </a:endParaRPr>
            </a:p>
          </p:txBody>
        </p:sp>
        <p:sp>
          <p:nvSpPr>
            <p:cNvPr id="11" name="文字方塊 10"/>
            <p:cNvSpPr txBox="1"/>
            <p:nvPr/>
          </p:nvSpPr>
          <p:spPr>
            <a:xfrm>
              <a:off x="2213411" y="4218642"/>
              <a:ext cx="2070557" cy="369332"/>
            </a:xfrm>
            <a:prstGeom prst="rect">
              <a:avLst/>
            </a:prstGeom>
            <a:noFill/>
          </p:spPr>
          <p:txBody>
            <a:bodyPr wrap="square" rtlCol="0">
              <a:spAutoFit/>
            </a:bodyPr>
            <a:lstStyle/>
            <a:p>
              <a:r>
                <a:rPr lang="en-US" altLang="zh-TW" dirty="0">
                  <a:solidFill>
                    <a:srgbClr val="C00000"/>
                  </a:solidFill>
                  <a:latin typeface="Calibri" panose="020F0502020204030204" pitchFamily="34" charset="0"/>
                </a:rPr>
                <a:t>7.</a:t>
              </a:r>
              <a:r>
                <a:rPr lang="zh-TW" altLang="en-US" dirty="0">
                  <a:solidFill>
                    <a:srgbClr val="C00000"/>
                  </a:solidFill>
                  <a:latin typeface="Calibri" panose="020F0502020204030204" pitchFamily="34" charset="0"/>
                </a:rPr>
                <a:t>開啟此</a:t>
              </a:r>
              <a:r>
                <a:rPr lang="en-US" altLang="zh-TW" dirty="0">
                  <a:solidFill>
                    <a:srgbClr val="C00000"/>
                  </a:solidFill>
                  <a:latin typeface="Calibri" panose="020F0502020204030204" pitchFamily="34" charset="0"/>
                </a:rPr>
                <a:t>Session</a:t>
              </a:r>
              <a:endParaRPr lang="zh-TW" altLang="en-US" dirty="0">
                <a:solidFill>
                  <a:srgbClr val="C00000"/>
                </a:solidFill>
                <a:latin typeface="Calibri" panose="020F0502020204030204" pitchFamily="34" charset="0"/>
              </a:endParaRPr>
            </a:p>
          </p:txBody>
        </p:sp>
      </p:grpSp>
      <p:grpSp>
        <p:nvGrpSpPr>
          <p:cNvPr id="5" name="群組 4"/>
          <p:cNvGrpSpPr/>
          <p:nvPr/>
        </p:nvGrpSpPr>
        <p:grpSpPr>
          <a:xfrm>
            <a:off x="4460683" y="913210"/>
            <a:ext cx="4567203" cy="4077199"/>
            <a:chOff x="4488233" y="913210"/>
            <a:chExt cx="4567203" cy="4077199"/>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233" y="913210"/>
              <a:ext cx="4567203" cy="4077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矩形 13"/>
            <p:cNvSpPr/>
            <p:nvPr/>
          </p:nvSpPr>
          <p:spPr>
            <a:xfrm>
              <a:off x="4488234" y="1192293"/>
              <a:ext cx="2460030" cy="29945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5292080" y="1638243"/>
              <a:ext cx="1872208" cy="646331"/>
            </a:xfrm>
            <a:prstGeom prst="rect">
              <a:avLst/>
            </a:prstGeom>
            <a:noFill/>
          </p:spPr>
          <p:txBody>
            <a:bodyPr wrap="square" rtlCol="0">
              <a:spAutoFit/>
            </a:bodyPr>
            <a:lstStyle/>
            <a:p>
              <a:r>
                <a:rPr lang="en-US" altLang="zh-TW" dirty="0">
                  <a:solidFill>
                    <a:srgbClr val="FFFF00"/>
                  </a:solidFill>
                  <a:latin typeface="Calibri" panose="020F0502020204030204" pitchFamily="34" charset="0"/>
                </a:rPr>
                <a:t>8.</a:t>
              </a:r>
              <a:r>
                <a:rPr lang="zh-TW" altLang="en-US" dirty="0">
                  <a:solidFill>
                    <a:srgbClr val="FFFF00"/>
                  </a:solidFill>
                  <a:latin typeface="Calibri" panose="020F0502020204030204" pitchFamily="34" charset="0"/>
                </a:rPr>
                <a:t>輸入帳號密碼</a:t>
              </a:r>
              <a:r>
                <a:rPr lang="en-US" altLang="zh-TW" dirty="0">
                  <a:solidFill>
                    <a:srgbClr val="FFFF00"/>
                  </a:solidFill>
                  <a:latin typeface="Calibri" panose="020F0502020204030204" pitchFamily="34" charset="0"/>
                </a:rPr>
                <a:t>:</a:t>
              </a:r>
              <a:r>
                <a:rPr lang="zh-TW" altLang="en-US" dirty="0">
                  <a:solidFill>
                    <a:srgbClr val="FFFF00"/>
                  </a:solidFill>
                  <a:latin typeface="Calibri" panose="020F0502020204030204" pitchFamily="34" charset="0"/>
                </a:rPr>
                <a:t> 皆為 </a:t>
              </a:r>
              <a:r>
                <a:rPr lang="en-US" altLang="zh-TW" dirty="0">
                  <a:solidFill>
                    <a:srgbClr val="FFFF00"/>
                  </a:solidFill>
                  <a:latin typeface="Calibri" panose="020F0502020204030204" pitchFamily="34" charset="0"/>
                </a:rPr>
                <a:t>: </a:t>
              </a:r>
              <a:r>
                <a:rPr lang="en-US" altLang="zh-TW" dirty="0" err="1">
                  <a:solidFill>
                    <a:srgbClr val="FFFF00"/>
                  </a:solidFill>
                  <a:latin typeface="Calibri" panose="020F0502020204030204" pitchFamily="34" charset="0"/>
                </a:rPr>
                <a:t>ubuntu</a:t>
              </a:r>
              <a:endParaRPr lang="zh-TW" altLang="en-US" dirty="0">
                <a:solidFill>
                  <a:srgbClr val="FFFF00"/>
                </a:solidFill>
                <a:latin typeface="Calibri" panose="020F0502020204030204" pitchFamily="34" charset="0"/>
              </a:endParaRPr>
            </a:p>
          </p:txBody>
        </p:sp>
      </p:grpSp>
    </p:spTree>
    <p:extLst>
      <p:ext uri="{BB962C8B-B14F-4D97-AF65-F5344CB8AC3E}">
        <p14:creationId xmlns:p14="http://schemas.microsoft.com/office/powerpoint/2010/main" val="312802746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latin typeface="Microsoft JhengHei" charset="-120"/>
                <a:ea typeface="Microsoft JhengHei" charset="-120"/>
                <a:cs typeface="Microsoft JhengHei" charset="-120"/>
              </a:rPr>
              <a:t>人臉辨識原理</a:t>
            </a:r>
            <a:r>
              <a:rPr lang="en-US" altLang="zh-TW" dirty="0">
                <a:latin typeface="Microsoft JhengHei" charset="-120"/>
                <a:ea typeface="Microsoft JhengHei" charset="-120"/>
                <a:cs typeface="Microsoft JhengHei" charset="-120"/>
              </a:rPr>
              <a:t>-</a:t>
            </a:r>
            <a:r>
              <a:rPr lang="en-US" altLang="zh-TW" dirty="0">
                <a:latin typeface="Calibri" panose="020F0502020204030204" pitchFamily="34" charset="0"/>
                <a:cs typeface="Calibri" panose="020F0502020204030204" pitchFamily="34" charset="0"/>
              </a:rPr>
              <a:t> Posing and Projecting </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1400" dirty="0">
                <a:latin typeface="Calibri" panose="020F0502020204030204" pitchFamily="34" charset="0"/>
                <a:cs typeface="Calibri" panose="020F0502020204030204" pitchFamily="34" charset="0"/>
              </a:rPr>
              <a:t>Step 2: Posing and Projecting Faces</a:t>
            </a:r>
          </a:p>
          <a:p>
            <a:pPr marL="130302" lvl="1" indent="0">
              <a:buNone/>
            </a:pPr>
            <a:r>
              <a:rPr lang="en-US" altLang="zh-TW" sz="1400" dirty="0">
                <a:latin typeface="Calibri" panose="020F0502020204030204" pitchFamily="34" charset="0"/>
                <a:cs typeface="Calibri" panose="020F0502020204030204" pitchFamily="34" charset="0"/>
              </a:rPr>
              <a:t>To account for this, we will try to warp each picture so that the eyes and lips are always in the sample place in the image. This will make it a lot easier for us to compare faces in the next </a:t>
            </a:r>
            <a:r>
              <a:rPr lang="en-US" altLang="zh-TW" sz="1400" dirty="0" err="1">
                <a:latin typeface="Calibri" panose="020F0502020204030204" pitchFamily="34" charset="0"/>
                <a:cs typeface="Calibri" panose="020F0502020204030204" pitchFamily="34" charset="0"/>
              </a:rPr>
              <a:t>steps.To</a:t>
            </a:r>
            <a:r>
              <a:rPr lang="en-US" altLang="zh-TW" sz="1400" dirty="0">
                <a:latin typeface="Calibri" panose="020F0502020204030204" pitchFamily="34" charset="0"/>
                <a:cs typeface="Calibri" panose="020F0502020204030204" pitchFamily="34" charset="0"/>
              </a:rPr>
              <a:t> do this, we are going to use an algorithm called </a:t>
            </a:r>
            <a:r>
              <a:rPr lang="en-US" altLang="zh-TW" sz="1400" b="1" dirty="0">
                <a:latin typeface="Calibri" panose="020F0502020204030204" pitchFamily="34" charset="0"/>
                <a:cs typeface="Calibri" panose="020F0502020204030204" pitchFamily="34" charset="0"/>
              </a:rPr>
              <a:t>face landmark estimation</a:t>
            </a:r>
            <a:r>
              <a:rPr lang="en-US" altLang="zh-TW" sz="1400" dirty="0">
                <a:latin typeface="Calibri" panose="020F0502020204030204" pitchFamily="34" charset="0"/>
                <a:cs typeface="Calibri" panose="020F0502020204030204" pitchFamily="34" charset="0"/>
              </a:rPr>
              <a:t>. There are lots of ways to do this, but we are going to use the approach </a:t>
            </a:r>
            <a:r>
              <a:rPr lang="en-US" altLang="zh-TW" sz="1400" dirty="0">
                <a:latin typeface="Calibri" panose="020F0502020204030204" pitchFamily="34" charset="0"/>
                <a:cs typeface="Calibri" panose="020F0502020204030204" pitchFamily="34" charset="0"/>
                <a:hlinkClick r:id="rId3"/>
              </a:rPr>
              <a:t>invented in 2014 by </a:t>
            </a:r>
            <a:r>
              <a:rPr lang="en-US" altLang="zh-TW" sz="1400" dirty="0" err="1">
                <a:latin typeface="Calibri" panose="020F0502020204030204" pitchFamily="34" charset="0"/>
                <a:cs typeface="Calibri" panose="020F0502020204030204" pitchFamily="34" charset="0"/>
                <a:hlinkClick r:id="rId3"/>
              </a:rPr>
              <a:t>Vahid</a:t>
            </a:r>
            <a:r>
              <a:rPr lang="en-US" altLang="zh-TW" sz="1400" dirty="0">
                <a:latin typeface="Calibri" panose="020F0502020204030204" pitchFamily="34" charset="0"/>
                <a:cs typeface="Calibri" panose="020F0502020204030204" pitchFamily="34" charset="0"/>
                <a:hlinkClick r:id="rId3"/>
              </a:rPr>
              <a:t> </a:t>
            </a:r>
            <a:r>
              <a:rPr lang="en-US" altLang="zh-TW" sz="1400" dirty="0" err="1">
                <a:latin typeface="Calibri" panose="020F0502020204030204" pitchFamily="34" charset="0"/>
                <a:cs typeface="Calibri" panose="020F0502020204030204" pitchFamily="34" charset="0"/>
                <a:hlinkClick r:id="rId3"/>
              </a:rPr>
              <a:t>Kazemi</a:t>
            </a:r>
            <a:r>
              <a:rPr lang="en-US" altLang="zh-TW" sz="1400" dirty="0">
                <a:latin typeface="Calibri" panose="020F0502020204030204" pitchFamily="34" charset="0"/>
                <a:cs typeface="Calibri" panose="020F0502020204030204" pitchFamily="34" charset="0"/>
                <a:hlinkClick r:id="rId3"/>
              </a:rPr>
              <a:t> and Josephine Sullivan.</a:t>
            </a:r>
            <a:endParaRPr lang="en-US" altLang="zh-TW" sz="1400" dirty="0">
              <a:latin typeface="Calibri" panose="020F0502020204030204" pitchFamily="34" charset="0"/>
              <a:cs typeface="Calibri" panose="020F0502020204030204" pitchFamily="34" charset="0"/>
            </a:endParaRPr>
          </a:p>
          <a:p>
            <a:pPr marL="130302" lvl="1" indent="0">
              <a:buNone/>
            </a:pPr>
            <a:r>
              <a:rPr lang="en-US" altLang="zh-TW" sz="1400" dirty="0">
                <a:latin typeface="Calibri" panose="020F0502020204030204" pitchFamily="34" charset="0"/>
                <a:cs typeface="Calibri" panose="020F0502020204030204" pitchFamily="34" charset="0"/>
              </a:rPr>
              <a:t>The basic idea is we will come up with 68 specific points (called </a:t>
            </a:r>
            <a:r>
              <a:rPr lang="en-US" altLang="zh-TW" sz="1400" i="1" dirty="0">
                <a:latin typeface="Calibri" panose="020F0502020204030204" pitchFamily="34" charset="0"/>
                <a:cs typeface="Calibri" panose="020F0502020204030204" pitchFamily="34" charset="0"/>
              </a:rPr>
              <a:t>landmarks</a:t>
            </a:r>
            <a:r>
              <a:rPr lang="en-US" altLang="zh-TW" sz="1400" dirty="0">
                <a:latin typeface="Calibri" panose="020F0502020204030204" pitchFamily="34" charset="0"/>
                <a:cs typeface="Calibri" panose="020F0502020204030204" pitchFamily="34" charset="0"/>
              </a:rPr>
              <a:t>) that exist on every face — the top of the chin, the outside edge of each eye, the inner edge of each eyebrow, etc. Then we will train a machine learning algorithm to be able to find these 68 specific points on any face:</a:t>
            </a:r>
          </a:p>
          <a:p>
            <a:pPr marL="130302" lvl="1" indent="0">
              <a:buNone/>
            </a:pPr>
            <a:endParaRPr lang="en-US" altLang="zh-TW" sz="1400" dirty="0">
              <a:latin typeface="Calibri" panose="020F0502020204030204" pitchFamily="34" charset="0"/>
              <a:cs typeface="Calibri" panose="020F0502020204030204" pitchFamily="34" charset="0"/>
            </a:endParaRPr>
          </a:p>
          <a:p>
            <a:pPr>
              <a:buFont typeface="+mj-lt"/>
              <a:buAutoNum type="arabicPeriod"/>
            </a:pPr>
            <a:endParaRPr lang="zh-TW" altLang="en-US" sz="1400" dirty="0">
              <a:latin typeface="Calibri" panose="020F0502020204030204" pitchFamily="34" charset="0"/>
              <a:cs typeface="Calibri" panose="020F0502020204030204" pitchFamily="34" charset="0"/>
            </a:endParaRPr>
          </a:p>
        </p:txBody>
      </p:sp>
      <p:sp>
        <p:nvSpPr>
          <p:cNvPr id="4" name="矩形 3"/>
          <p:cNvSpPr/>
          <p:nvPr/>
        </p:nvSpPr>
        <p:spPr>
          <a:xfrm>
            <a:off x="2971800" y="4883165"/>
            <a:ext cx="6172201" cy="230832"/>
          </a:xfrm>
          <a:prstGeom prst="rect">
            <a:avLst/>
          </a:prstGeom>
        </p:spPr>
        <p:txBody>
          <a:bodyPr wrap="square">
            <a:spAutoFit/>
          </a:bodyPr>
          <a:lstStyle/>
          <a:p>
            <a:r>
              <a:rPr lang="en-US" altLang="zh-TW" sz="900" dirty="0">
                <a:hlinkClick r:id="rId4"/>
              </a:rPr>
              <a:t>https://medium.com/@ageitgey/machine-learning-is-fun-part-4-modern-face-recognition-with-deep-learning-c3cffc121d78</a:t>
            </a:r>
            <a:endParaRPr lang="zh-TW" altLang="en-US" sz="900" dirty="0"/>
          </a:p>
        </p:txBody>
      </p:sp>
      <p:pic>
        <p:nvPicPr>
          <p:cNvPr id="2054" name="Picture 6" descr="https://cdn-images-1.medium.com/max/1600/1*AbEg31EgkbXSQehuNJBlW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5952" y="2797777"/>
            <a:ext cx="2048260" cy="19493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mages-1.medium.com/max/1600/1*xBJ4H2lbCMfzIfMrOm9BEQ.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0970" y="2827865"/>
            <a:ext cx="2168381" cy="18891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à coins arrondis 124"/>
          <p:cNvSpPr/>
          <p:nvPr/>
        </p:nvSpPr>
        <p:spPr bwMode="auto">
          <a:xfrm>
            <a:off x="127420" y="3385139"/>
            <a:ext cx="2001827" cy="774587"/>
          </a:xfrm>
          <a:prstGeom prst="wedgeRoundRectCallout">
            <a:avLst>
              <a:gd name="adj1" fmla="val 61282"/>
              <a:gd name="adj2" fmla="val -47467"/>
              <a:gd name="adj3" fmla="val 16667"/>
            </a:avLst>
          </a:prstGeom>
          <a:solidFill>
            <a:sysClr val="window" lastClr="FFFFFF"/>
          </a:solidFill>
          <a:ln w="9525" cap="flat" cmpd="sng" algn="ctr">
            <a:solidFill>
              <a:sysClr val="window" lastClr="FFFFFF">
                <a:lumMod val="50000"/>
              </a:sys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lvl="0" eaLnBrk="0" hangingPunct="0">
              <a:defRPr/>
            </a:pPr>
            <a:r>
              <a:rPr lang="en-US" altLang="zh-TW" sz="900" dirty="0">
                <a:latin typeface="Calibri" panose="020F0502020204030204" pitchFamily="34" charset="0"/>
                <a:cs typeface="Calibri" panose="020F0502020204030204" pitchFamily="34" charset="0"/>
              </a:rPr>
              <a:t>The 68 landmarks we will locate on every face. This image was created by </a:t>
            </a:r>
            <a:r>
              <a:rPr lang="en-US" altLang="zh-TW" sz="900" dirty="0">
                <a:latin typeface="Calibri" panose="020F0502020204030204" pitchFamily="34" charset="0"/>
                <a:cs typeface="Calibri" panose="020F0502020204030204" pitchFamily="34" charset="0"/>
                <a:hlinkClick r:id="rId7"/>
              </a:rPr>
              <a:t>Brandon Amos</a:t>
            </a:r>
            <a:r>
              <a:rPr lang="en-US" altLang="zh-TW" sz="900" dirty="0">
                <a:latin typeface="Calibri" panose="020F0502020204030204" pitchFamily="34" charset="0"/>
                <a:cs typeface="Calibri" panose="020F0502020204030204" pitchFamily="34" charset="0"/>
              </a:rPr>
              <a:t> of CMU who works on </a:t>
            </a:r>
            <a:r>
              <a:rPr lang="en-US" altLang="zh-TW" sz="900" dirty="0" err="1">
                <a:latin typeface="Calibri" panose="020F0502020204030204" pitchFamily="34" charset="0"/>
                <a:cs typeface="Calibri" panose="020F0502020204030204" pitchFamily="34" charset="0"/>
                <a:hlinkClick r:id="rId8"/>
              </a:rPr>
              <a:t>OpenFace</a:t>
            </a:r>
            <a:r>
              <a:rPr lang="en-US" altLang="zh-TW" sz="900" dirty="0">
                <a:latin typeface="Calibri" panose="020F0502020204030204" pitchFamily="34" charset="0"/>
                <a:cs typeface="Calibri" panose="020F0502020204030204" pitchFamily="34" charset="0"/>
              </a:rPr>
              <a:t>.</a:t>
            </a:r>
            <a:endParaRPr lang="en-US" sz="900" kern="0" dirty="0">
              <a:latin typeface="Calibri" panose="020F0502020204030204" pitchFamily="34" charset="0"/>
              <a:ea typeface="微軟正黑體" panose="020B0604030504040204" pitchFamily="34" charset="-120"/>
              <a:cs typeface="Calibri" panose="020F0502020204030204" pitchFamily="34" charset="0"/>
            </a:endParaRPr>
          </a:p>
        </p:txBody>
      </p:sp>
      <p:sp>
        <p:nvSpPr>
          <p:cNvPr id="14" name="Rectangle à coins arrondis 124"/>
          <p:cNvSpPr/>
          <p:nvPr/>
        </p:nvSpPr>
        <p:spPr bwMode="auto">
          <a:xfrm>
            <a:off x="7034405" y="3385139"/>
            <a:ext cx="2001827" cy="774587"/>
          </a:xfrm>
          <a:prstGeom prst="wedgeRoundRectCallout">
            <a:avLst>
              <a:gd name="adj1" fmla="val -60418"/>
              <a:gd name="adj2" fmla="val -48310"/>
              <a:gd name="adj3" fmla="val 16667"/>
            </a:avLst>
          </a:prstGeom>
          <a:solidFill>
            <a:sysClr val="window" lastClr="FFFFFF"/>
          </a:solidFill>
          <a:ln w="9525" cap="flat" cmpd="sng" algn="ctr">
            <a:solidFill>
              <a:sysClr val="window" lastClr="FFFFFF">
                <a:lumMod val="50000"/>
              </a:sys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lvl="0" eaLnBrk="0" hangingPunct="0">
              <a:defRPr/>
            </a:pPr>
            <a:r>
              <a:rPr lang="en-US" altLang="zh-TW" sz="900" dirty="0">
                <a:latin typeface="Calibri" panose="020F0502020204030204" pitchFamily="34" charset="0"/>
                <a:cs typeface="Calibri" panose="020F0502020204030204" pitchFamily="34" charset="0"/>
              </a:rPr>
              <a:t>You can also use this same technique to implement your own version of Snapchat’s real-time 3d face filters!</a:t>
            </a:r>
            <a:endParaRPr lang="en-US" sz="9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87791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latin typeface="Microsoft JhengHei" charset="-120"/>
                <a:ea typeface="Microsoft JhengHei" charset="-120"/>
                <a:cs typeface="Microsoft JhengHei" charset="-120"/>
              </a:rPr>
              <a:t>人臉辨識原理</a:t>
            </a:r>
            <a:r>
              <a:rPr lang="en-US" altLang="zh-TW" dirty="0">
                <a:latin typeface="Microsoft JhengHei" charset="-120"/>
                <a:ea typeface="Microsoft JhengHei" charset="-120"/>
                <a:cs typeface="Microsoft JhengHei" charset="-120"/>
              </a:rPr>
              <a:t>-</a:t>
            </a:r>
            <a:r>
              <a:rPr lang="en-US" altLang="zh-TW" dirty="0">
                <a:latin typeface="Calibri" panose="020F0502020204030204" pitchFamily="34" charset="0"/>
                <a:cs typeface="Calibri" panose="020F0502020204030204" pitchFamily="34" charset="0"/>
              </a:rPr>
              <a:t> Posing and Projecting </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1200" dirty="0">
                <a:latin typeface="Calibri" panose="020F0502020204030204" pitchFamily="34" charset="0"/>
                <a:cs typeface="Calibri" panose="020F0502020204030204" pitchFamily="34" charset="0"/>
              </a:rPr>
              <a:t>Step 2: Posing and Projecting Faces</a:t>
            </a:r>
          </a:p>
          <a:p>
            <a:pPr marL="130302" lvl="1" indent="0">
              <a:buNone/>
            </a:pPr>
            <a:r>
              <a:rPr lang="en-US" altLang="zh-TW" sz="1200" dirty="0"/>
              <a:t>Now that we know were the eyes and mouth are, we’ll simply rotate, scale and </a:t>
            </a:r>
            <a:r>
              <a:rPr lang="en-US" altLang="zh-TW" sz="1200" dirty="0">
                <a:hlinkClick r:id="rId3"/>
              </a:rPr>
              <a:t>shear</a:t>
            </a:r>
            <a:r>
              <a:rPr lang="en-US" altLang="zh-TW" sz="1200" dirty="0"/>
              <a:t> the image so that the eyes and mouth are centered as best as possible. We won’t do any fancy 3d warps because that would introduce distortions into the image. We are only going to use basic image transformations like rotation and scale that preserve parallel lines (called </a:t>
            </a:r>
            <a:r>
              <a:rPr lang="en-US" altLang="zh-TW" sz="1200" dirty="0">
                <a:hlinkClick r:id="rId4"/>
              </a:rPr>
              <a:t>affine transformations</a:t>
            </a:r>
            <a:r>
              <a:rPr lang="en-US" altLang="zh-TW" sz="1200" dirty="0"/>
              <a:t>):</a:t>
            </a:r>
          </a:p>
          <a:p>
            <a:pPr marL="130302" lvl="1" indent="0">
              <a:buNone/>
            </a:pPr>
            <a:r>
              <a:rPr lang="en-US" altLang="zh-TW" sz="1200" dirty="0">
                <a:latin typeface="Calibri" panose="020F0502020204030204" pitchFamily="34" charset="0"/>
                <a:cs typeface="Calibri" panose="020F0502020204030204" pitchFamily="34" charset="0"/>
              </a:rPr>
              <a:t>Now no matter how the face is turned, we are able to center the eyes and mouth are in roughly the same position in the image. This will make our next step a lot more accurate.</a:t>
            </a:r>
          </a:p>
          <a:p>
            <a:pPr marL="130302" lvl="1" indent="0">
              <a:buNone/>
            </a:pPr>
            <a:r>
              <a:rPr lang="en-US" altLang="zh-TW" sz="1200" dirty="0"/>
              <a:t>If you want to try this step out yourself using Python and </a:t>
            </a:r>
            <a:r>
              <a:rPr lang="en-US" altLang="zh-TW" sz="1200" dirty="0" err="1"/>
              <a:t>dlib</a:t>
            </a:r>
            <a:r>
              <a:rPr lang="en-US" altLang="zh-TW" sz="1200" dirty="0"/>
              <a:t>, here’s the </a:t>
            </a:r>
            <a:r>
              <a:rPr lang="en-US" altLang="zh-TW" sz="1200" dirty="0">
                <a:hlinkClick r:id="rId5"/>
              </a:rPr>
              <a:t>code for finding face landmarks</a:t>
            </a:r>
            <a:r>
              <a:rPr lang="en-US" altLang="zh-TW" sz="1200" dirty="0"/>
              <a:t> and here’s the </a:t>
            </a:r>
            <a:r>
              <a:rPr lang="en-US" altLang="zh-TW" sz="1200" dirty="0">
                <a:hlinkClick r:id="rId6"/>
              </a:rPr>
              <a:t>code for transforming the image</a:t>
            </a:r>
            <a:r>
              <a:rPr lang="en-US" altLang="zh-TW" sz="1200" dirty="0"/>
              <a:t> using those landmarks.</a:t>
            </a:r>
          </a:p>
          <a:p>
            <a:pPr marL="130302" lvl="1" indent="0">
              <a:buNone/>
            </a:pPr>
            <a:endParaRPr lang="en-US" altLang="zh-TW" sz="1200" dirty="0"/>
          </a:p>
          <a:p>
            <a:endParaRPr lang="zh-TW" altLang="en-US" sz="1200" dirty="0">
              <a:latin typeface="Calibri" panose="020F0502020204030204" pitchFamily="34" charset="0"/>
              <a:cs typeface="Calibri" panose="020F0502020204030204" pitchFamily="34" charset="0"/>
            </a:endParaRPr>
          </a:p>
        </p:txBody>
      </p:sp>
      <p:sp>
        <p:nvSpPr>
          <p:cNvPr id="4" name="矩形 3"/>
          <p:cNvSpPr/>
          <p:nvPr/>
        </p:nvSpPr>
        <p:spPr>
          <a:xfrm>
            <a:off x="2971800" y="4883165"/>
            <a:ext cx="6172201" cy="230832"/>
          </a:xfrm>
          <a:prstGeom prst="rect">
            <a:avLst/>
          </a:prstGeom>
        </p:spPr>
        <p:txBody>
          <a:bodyPr wrap="square">
            <a:spAutoFit/>
          </a:bodyPr>
          <a:lstStyle/>
          <a:p>
            <a:r>
              <a:rPr lang="en-US" altLang="zh-TW" sz="900" dirty="0">
                <a:hlinkClick r:id="rId7"/>
              </a:rPr>
              <a:t>https://medium.com/@ageitgey/machine-learning-is-fun-part-4-modern-face-recognition-with-deep-learning-c3cffc121d78</a:t>
            </a:r>
            <a:endParaRPr lang="zh-TW" altLang="en-US" sz="900" dirty="0"/>
          </a:p>
        </p:txBody>
      </p:sp>
      <p:pic>
        <p:nvPicPr>
          <p:cNvPr id="2052" name="Picture 4" descr="https://cdn-images-1.medium.com/max/1600/1*igEzGcFn-tjZb94j15tCN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54796" y="3047140"/>
            <a:ext cx="6285682" cy="1759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06230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Dlib</a:t>
            </a:r>
            <a:r>
              <a:rPr lang="en-US" altLang="zh-TW" dirty="0"/>
              <a:t>-</a:t>
            </a:r>
            <a:r>
              <a:rPr lang="zh-TW" altLang="en-US" dirty="0"/>
              <a:t>標地面部特徵 </a:t>
            </a:r>
          </a:p>
        </p:txBody>
      </p:sp>
      <p:sp>
        <p:nvSpPr>
          <p:cNvPr id="3" name="內容版面配置區 2"/>
          <p:cNvSpPr>
            <a:spLocks noGrp="1"/>
          </p:cNvSpPr>
          <p:nvPr>
            <p:ph idx="1"/>
          </p:nvPr>
        </p:nvSpPr>
        <p:spPr>
          <a:xfrm>
            <a:off x="768096" y="760615"/>
            <a:ext cx="7290055" cy="3971406"/>
          </a:xfrm>
        </p:spPr>
        <p:txBody>
          <a:bodyPr/>
          <a:lstStyle/>
          <a:p>
            <a:r>
              <a:rPr lang="zh-TW" altLang="en-US" dirty="0"/>
              <a:t>透過 </a:t>
            </a:r>
            <a:r>
              <a:rPr lang="en-US" altLang="zh-TW" dirty="0"/>
              <a:t>DLIB</a:t>
            </a:r>
            <a:r>
              <a:rPr lang="zh-TW" altLang="en-US" dirty="0"/>
              <a:t> 標地人臉</a:t>
            </a:r>
            <a:r>
              <a:rPr lang="en-US" altLang="zh-TW" dirty="0"/>
              <a:t>64</a:t>
            </a:r>
            <a:r>
              <a:rPr lang="zh-TW" altLang="en-US" dirty="0"/>
              <a:t>個點，經過旋轉或是放大縮小各個角度後，進行訓練為此提高臉部辨識的準確度。</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406692"/>
            <a:ext cx="4376651" cy="3710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688221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latin typeface="Microsoft JhengHei" charset="-120"/>
                <a:ea typeface="Microsoft JhengHei" charset="-120"/>
                <a:cs typeface="Microsoft JhengHei" charset="-120"/>
              </a:rPr>
              <a:t>人臉辨識原理</a:t>
            </a:r>
            <a:r>
              <a:rPr lang="en-US" altLang="zh-TW" dirty="0">
                <a:latin typeface="Microsoft JhengHei" charset="-120"/>
                <a:ea typeface="Microsoft JhengHei" charset="-120"/>
                <a:cs typeface="Microsoft JhengHei" charset="-120"/>
              </a:rPr>
              <a:t>-face recognition</a:t>
            </a:r>
            <a:endParaRPr lang="zh-TW" altLang="en-US" dirty="0"/>
          </a:p>
        </p:txBody>
      </p:sp>
      <p:sp>
        <p:nvSpPr>
          <p:cNvPr id="3" name="內容版面配置區 2"/>
          <p:cNvSpPr>
            <a:spLocks noGrp="1"/>
          </p:cNvSpPr>
          <p:nvPr>
            <p:ph idx="1"/>
          </p:nvPr>
        </p:nvSpPr>
        <p:spPr/>
        <p:txBody>
          <a:bodyPr>
            <a:noAutofit/>
          </a:bodyPr>
          <a:lstStyle/>
          <a:p>
            <a:pPr marL="0" indent="0">
              <a:buNone/>
            </a:pPr>
            <a:r>
              <a:rPr lang="en-US" altLang="zh-TW" dirty="0">
                <a:latin typeface="Calibri" panose="020F0502020204030204" pitchFamily="34" charset="0"/>
                <a:cs typeface="Calibri" panose="020F0502020204030204" pitchFamily="34" charset="0"/>
              </a:rPr>
              <a:t>Step 3: Encoding Faces</a:t>
            </a:r>
          </a:p>
          <a:p>
            <a:pPr marL="130302" lvl="1" indent="0">
              <a:buNone/>
            </a:pPr>
            <a:r>
              <a:rPr lang="en-US" altLang="zh-TW" dirty="0">
                <a:latin typeface="Calibri" panose="020F0502020204030204" pitchFamily="34" charset="0"/>
                <a:cs typeface="Calibri" panose="020F0502020204030204" pitchFamily="34" charset="0"/>
              </a:rPr>
              <a:t>The simplest approach to face recognition is to directly compare the unknown face we found in Step 2 with all the pictures we have of people that have already been tagged. When we find a previously tagged face that looks very similar to our unknown face, it must be the same person. Seems like a pretty good idea, right?</a:t>
            </a:r>
          </a:p>
          <a:p>
            <a:pPr marL="130302" lvl="1" indent="0">
              <a:buNone/>
            </a:pPr>
            <a:r>
              <a:rPr lang="en-US" altLang="zh-TW" sz="1350" dirty="0">
                <a:latin typeface="Calibri" panose="020F0502020204030204" pitchFamily="34" charset="0"/>
                <a:cs typeface="Calibri" panose="020F0502020204030204" pitchFamily="34" charset="0"/>
              </a:rPr>
              <a:t>There’s actually a huge problem with that approach. A site like Facebook with billions of users and a trillion photos can’t possibly loop through every previous-tagged face to compare it to every newly uploaded picture. That would take way too long. They need to be able to recognize faces in milliseconds, not hours.</a:t>
            </a:r>
          </a:p>
          <a:p>
            <a:pPr marL="130302" lvl="1" indent="0">
              <a:buNone/>
            </a:pPr>
            <a:endParaRPr lang="en-US" altLang="zh-TW" sz="1650" dirty="0">
              <a:latin typeface="Calibri" panose="020F0502020204030204" pitchFamily="34" charset="0"/>
              <a:cs typeface="Calibri" panose="020F0502020204030204" pitchFamily="34" charset="0"/>
            </a:endParaRPr>
          </a:p>
          <a:p>
            <a:pPr>
              <a:buFont typeface="+mj-lt"/>
              <a:buAutoNum type="arabicPeriod"/>
            </a:pPr>
            <a:endParaRPr lang="zh-TW" altLang="en-US" dirty="0">
              <a:latin typeface="Calibri" panose="020F0502020204030204" pitchFamily="34" charset="0"/>
              <a:cs typeface="Calibri" panose="020F0502020204030204" pitchFamily="34" charset="0"/>
            </a:endParaRPr>
          </a:p>
        </p:txBody>
      </p:sp>
      <p:sp>
        <p:nvSpPr>
          <p:cNvPr id="4" name="矩形 3"/>
          <p:cNvSpPr/>
          <p:nvPr/>
        </p:nvSpPr>
        <p:spPr>
          <a:xfrm>
            <a:off x="2971800" y="4883165"/>
            <a:ext cx="6172201" cy="230832"/>
          </a:xfrm>
          <a:prstGeom prst="rect">
            <a:avLst/>
          </a:prstGeom>
        </p:spPr>
        <p:txBody>
          <a:bodyPr wrap="square">
            <a:spAutoFit/>
          </a:bodyPr>
          <a:lstStyle/>
          <a:p>
            <a:r>
              <a:rPr lang="en-US" altLang="zh-TW" sz="900" dirty="0">
                <a:hlinkClick r:id="rId3"/>
              </a:rPr>
              <a:t>https://medium.com/@ageitgey/machine-learning-is-fun-part-4-modern-face-recognition-with-deep-learning-c3cffc121d78</a:t>
            </a:r>
            <a:endParaRPr lang="zh-TW" altLang="en-US" sz="900" dirty="0"/>
          </a:p>
        </p:txBody>
      </p:sp>
    </p:spTree>
    <p:extLst>
      <p:ext uri="{BB962C8B-B14F-4D97-AF65-F5344CB8AC3E}">
        <p14:creationId xmlns:p14="http://schemas.microsoft.com/office/powerpoint/2010/main" val="34637276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63688" y="205978"/>
            <a:ext cx="6923112" cy="646077"/>
          </a:xfrm>
        </p:spPr>
        <p:txBody>
          <a:bodyPr>
            <a:normAutofit/>
          </a:bodyPr>
          <a:lstStyle/>
          <a:p>
            <a:r>
              <a:rPr lang="zh-TW" altLang="en-US" dirty="0">
                <a:latin typeface="Microsoft JhengHei" charset="-120"/>
                <a:ea typeface="Microsoft JhengHei" charset="-120"/>
                <a:cs typeface="Microsoft JhengHei" charset="-120"/>
              </a:rPr>
              <a:t>人臉辨識原理</a:t>
            </a:r>
            <a:r>
              <a:rPr lang="en-US" altLang="zh-TW" dirty="0">
                <a:latin typeface="Microsoft JhengHei" charset="-120"/>
                <a:ea typeface="Microsoft JhengHei" charset="-120"/>
                <a:cs typeface="Microsoft JhengHei" charset="-120"/>
              </a:rPr>
              <a:t>-face recognition</a:t>
            </a:r>
            <a:endParaRPr lang="zh-TW" altLang="en-US" dirty="0"/>
          </a:p>
        </p:txBody>
      </p:sp>
      <p:sp>
        <p:nvSpPr>
          <p:cNvPr id="3" name="內容版面配置區 2"/>
          <p:cNvSpPr>
            <a:spLocks noGrp="1"/>
          </p:cNvSpPr>
          <p:nvPr>
            <p:ph idx="1"/>
          </p:nvPr>
        </p:nvSpPr>
        <p:spPr/>
        <p:txBody>
          <a:bodyPr>
            <a:noAutofit/>
          </a:bodyPr>
          <a:lstStyle/>
          <a:p>
            <a:pPr marL="0" indent="0">
              <a:buNone/>
            </a:pPr>
            <a:r>
              <a:rPr lang="en-US" altLang="zh-TW" dirty="0">
                <a:latin typeface="Calibri" panose="020F0502020204030204" pitchFamily="34" charset="0"/>
                <a:cs typeface="Calibri" panose="020F0502020204030204" pitchFamily="34" charset="0"/>
              </a:rPr>
              <a:t>Step 3: Encoding Faces</a:t>
            </a:r>
          </a:p>
          <a:p>
            <a:pPr marL="130302" lvl="1" indent="0">
              <a:buNone/>
            </a:pPr>
            <a:r>
              <a:rPr lang="en-US" altLang="zh-TW" dirty="0">
                <a:latin typeface="Calibri" panose="020F0502020204030204" pitchFamily="34" charset="0"/>
                <a:cs typeface="Calibri" panose="020F0502020204030204" pitchFamily="34" charset="0"/>
              </a:rPr>
              <a:t>The solution is to train a Deep Convolutional Neural Network. But instead of training the network to recognize pictures objects like we did last time, we are going to train it to generate 128 measurements for each face.</a:t>
            </a:r>
          </a:p>
          <a:p>
            <a:pPr marL="130302" lvl="1" indent="0">
              <a:buNone/>
            </a:pPr>
            <a:r>
              <a:rPr lang="en-US" altLang="zh-TW" dirty="0">
                <a:latin typeface="Calibri" panose="020F0502020204030204" pitchFamily="34" charset="0"/>
                <a:cs typeface="Calibri" panose="020F0502020204030204" pitchFamily="34" charset="0"/>
              </a:rPr>
              <a:t>The training process works by looking at 3 face images at a time:</a:t>
            </a:r>
          </a:p>
          <a:p>
            <a:pPr marL="387477" lvl="1" indent="-257175">
              <a:buFont typeface="+mj-lt"/>
              <a:buAutoNum type="arabicPeriod"/>
            </a:pPr>
            <a:r>
              <a:rPr lang="en-US" altLang="zh-TW" dirty="0">
                <a:latin typeface="Calibri" panose="020F0502020204030204" pitchFamily="34" charset="0"/>
                <a:cs typeface="Calibri" panose="020F0502020204030204" pitchFamily="34" charset="0"/>
              </a:rPr>
              <a:t>Load a training face image of a known person</a:t>
            </a:r>
          </a:p>
          <a:p>
            <a:pPr marL="387477" lvl="1" indent="-257175">
              <a:buFont typeface="+mj-lt"/>
              <a:buAutoNum type="arabicPeriod"/>
            </a:pPr>
            <a:r>
              <a:rPr lang="en-US" altLang="zh-TW" dirty="0">
                <a:latin typeface="Calibri" panose="020F0502020204030204" pitchFamily="34" charset="0"/>
                <a:cs typeface="Calibri" panose="020F0502020204030204" pitchFamily="34" charset="0"/>
              </a:rPr>
              <a:t>Load another picture of the same known person</a:t>
            </a:r>
          </a:p>
          <a:p>
            <a:pPr marL="387477" lvl="1" indent="-257175">
              <a:buFont typeface="+mj-lt"/>
              <a:buAutoNum type="arabicPeriod"/>
            </a:pPr>
            <a:r>
              <a:rPr lang="en-US" altLang="zh-TW" dirty="0">
                <a:latin typeface="Calibri" panose="020F0502020204030204" pitchFamily="34" charset="0"/>
                <a:cs typeface="Calibri" panose="020F0502020204030204" pitchFamily="34" charset="0"/>
              </a:rPr>
              <a:t>Load a picture of a totally different person</a:t>
            </a:r>
          </a:p>
          <a:p>
            <a:pPr marL="130302" lvl="1" indent="0">
              <a:buNone/>
            </a:pPr>
            <a:endParaRPr lang="en-US" altLang="zh-TW" sz="1650" dirty="0">
              <a:latin typeface="Calibri" panose="020F0502020204030204" pitchFamily="34" charset="0"/>
              <a:cs typeface="Calibri" panose="020F0502020204030204" pitchFamily="34" charset="0"/>
            </a:endParaRPr>
          </a:p>
          <a:p>
            <a:pPr>
              <a:buFont typeface="+mj-lt"/>
              <a:buAutoNum type="arabicPeriod"/>
            </a:pPr>
            <a:endParaRPr lang="zh-TW" altLang="en-US" dirty="0">
              <a:latin typeface="Calibri" panose="020F0502020204030204" pitchFamily="34" charset="0"/>
              <a:cs typeface="Calibri" panose="020F0502020204030204" pitchFamily="34" charset="0"/>
            </a:endParaRPr>
          </a:p>
        </p:txBody>
      </p:sp>
      <p:sp>
        <p:nvSpPr>
          <p:cNvPr id="4" name="矩形 3"/>
          <p:cNvSpPr/>
          <p:nvPr/>
        </p:nvSpPr>
        <p:spPr>
          <a:xfrm>
            <a:off x="2971800" y="4883165"/>
            <a:ext cx="6172201" cy="230832"/>
          </a:xfrm>
          <a:prstGeom prst="rect">
            <a:avLst/>
          </a:prstGeom>
        </p:spPr>
        <p:txBody>
          <a:bodyPr wrap="square">
            <a:spAutoFit/>
          </a:bodyPr>
          <a:lstStyle/>
          <a:p>
            <a:r>
              <a:rPr lang="en-US" altLang="zh-TW" sz="900" dirty="0">
                <a:hlinkClick r:id="rId3"/>
              </a:rPr>
              <a:t>https://medium.com/@ageitgey/machine-learning-is-fun-part-4-modern-face-recognition-with-deep-learning-c3cffc121d78</a:t>
            </a:r>
            <a:endParaRPr lang="zh-TW" altLang="en-US" sz="900" dirty="0"/>
          </a:p>
        </p:txBody>
      </p:sp>
    </p:spTree>
    <p:extLst>
      <p:ext uri="{BB962C8B-B14F-4D97-AF65-F5344CB8AC3E}">
        <p14:creationId xmlns:p14="http://schemas.microsoft.com/office/powerpoint/2010/main" val="36898665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latin typeface="Microsoft JhengHei" charset="-120"/>
                <a:ea typeface="Microsoft JhengHei" charset="-120"/>
                <a:cs typeface="Microsoft JhengHei" charset="-120"/>
              </a:rPr>
              <a:t>Facenet</a:t>
            </a:r>
            <a:r>
              <a:rPr lang="en-US" altLang="zh-TW" dirty="0">
                <a:latin typeface="Microsoft JhengHei" charset="-120"/>
                <a:ea typeface="Microsoft JhengHei" charset="-120"/>
                <a:cs typeface="Microsoft JhengHei" charset="-120"/>
              </a:rPr>
              <a:t> </a:t>
            </a:r>
            <a:r>
              <a:rPr lang="zh-TW" altLang="en-US" dirty="0">
                <a:latin typeface="Microsoft JhengHei" charset="-120"/>
                <a:ea typeface="Microsoft JhengHei" charset="-120"/>
                <a:cs typeface="Microsoft JhengHei" charset="-120"/>
              </a:rPr>
              <a:t>模型</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51" y="1217164"/>
            <a:ext cx="4897366" cy="3159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718929" y="4727563"/>
            <a:ext cx="3432350" cy="253916"/>
          </a:xfrm>
          <a:prstGeom prst="rect">
            <a:avLst/>
          </a:prstGeom>
        </p:spPr>
        <p:txBody>
          <a:bodyPr wrap="none">
            <a:spAutoFit/>
          </a:bodyPr>
          <a:lstStyle/>
          <a:p>
            <a:r>
              <a:rPr lang="en-US" altLang="zh-TW" sz="1050" dirty="0">
                <a:hlinkClick r:id="rId3"/>
              </a:rPr>
              <a:t>https://www.youtube.com/watch?v=soNEnCJP_Co&amp;t=708s</a:t>
            </a:r>
            <a:endParaRPr lang="zh-TW" altLang="en-US" sz="1050" dirty="0"/>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8745" y="1290574"/>
            <a:ext cx="2920810" cy="3013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365712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latin typeface="Microsoft JhengHei" charset="-120"/>
                <a:ea typeface="Microsoft JhengHei" charset="-120"/>
                <a:cs typeface="Microsoft JhengHei" charset="-120"/>
              </a:rPr>
              <a:t>Facenet</a:t>
            </a:r>
            <a:r>
              <a:rPr lang="en-US" altLang="zh-TW" dirty="0">
                <a:latin typeface="Microsoft JhengHei" charset="-120"/>
                <a:ea typeface="Microsoft JhengHei" charset="-120"/>
                <a:cs typeface="Microsoft JhengHei" charset="-120"/>
              </a:rPr>
              <a:t> </a:t>
            </a:r>
            <a:r>
              <a:rPr lang="zh-TW" altLang="en-US" dirty="0">
                <a:latin typeface="Microsoft JhengHei" charset="-120"/>
                <a:ea typeface="Microsoft JhengHei" charset="-120"/>
                <a:cs typeface="Microsoft JhengHei" charset="-120"/>
              </a:rPr>
              <a:t>模型</a:t>
            </a:r>
            <a:endParaRPr lang="zh-TW" altLang="en-US" dirty="0"/>
          </a:p>
        </p:txBody>
      </p:sp>
      <p:grpSp>
        <p:nvGrpSpPr>
          <p:cNvPr id="6" name="群組 5"/>
          <p:cNvGrpSpPr/>
          <p:nvPr/>
        </p:nvGrpSpPr>
        <p:grpSpPr>
          <a:xfrm>
            <a:off x="477917" y="1190929"/>
            <a:ext cx="8050942" cy="3303272"/>
            <a:chOff x="637222" y="1587904"/>
            <a:chExt cx="10734589" cy="4404363"/>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8327" y="1820034"/>
              <a:ext cx="3973484" cy="4098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 y="4162945"/>
              <a:ext cx="6295593" cy="1829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985" y="1587904"/>
              <a:ext cx="5015433" cy="227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1844050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err="1"/>
              <a:t>Facenet</a:t>
            </a:r>
            <a:r>
              <a:rPr lang="en-US" altLang="zh-TW" dirty="0"/>
              <a:t> </a:t>
            </a:r>
            <a:r>
              <a:rPr lang="zh-TW" altLang="en-US" dirty="0"/>
              <a:t>在複雜的光源和姿勢</a:t>
            </a:r>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36" y="989948"/>
            <a:ext cx="3291841" cy="3643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群組 4"/>
          <p:cNvGrpSpPr/>
          <p:nvPr/>
        </p:nvGrpSpPr>
        <p:grpSpPr>
          <a:xfrm>
            <a:off x="3573954" y="1207934"/>
            <a:ext cx="4759555" cy="3425158"/>
            <a:chOff x="4572001" y="1321436"/>
            <a:chExt cx="6346073" cy="4566877"/>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274" y="3392763"/>
              <a:ext cx="601980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321436"/>
              <a:ext cx="6346073" cy="2316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8763584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latin typeface="Microsoft JhengHei" charset="-120"/>
                <a:ea typeface="Microsoft JhengHei" charset="-120"/>
                <a:cs typeface="Microsoft JhengHei" charset="-120"/>
              </a:rPr>
              <a:t>人臉辨識原理</a:t>
            </a:r>
            <a:r>
              <a:rPr lang="en-US" altLang="zh-TW" dirty="0">
                <a:latin typeface="Microsoft JhengHei" charset="-120"/>
                <a:ea typeface="Microsoft JhengHei" charset="-120"/>
                <a:cs typeface="Microsoft JhengHei" charset="-120"/>
              </a:rPr>
              <a:t>-face recognition</a:t>
            </a:r>
            <a:endParaRPr lang="zh-TW" altLang="en-US" dirty="0"/>
          </a:p>
        </p:txBody>
      </p:sp>
      <p:sp>
        <p:nvSpPr>
          <p:cNvPr id="3" name="內容版面配置區 2"/>
          <p:cNvSpPr>
            <a:spLocks noGrp="1"/>
          </p:cNvSpPr>
          <p:nvPr>
            <p:ph idx="1"/>
          </p:nvPr>
        </p:nvSpPr>
        <p:spPr/>
        <p:txBody>
          <a:bodyPr>
            <a:noAutofit/>
          </a:bodyPr>
          <a:lstStyle/>
          <a:p>
            <a:pPr marL="0" indent="0">
              <a:buNone/>
            </a:pPr>
            <a:r>
              <a:rPr lang="en-US" altLang="zh-TW" sz="1400" dirty="0">
                <a:latin typeface="Calibri" panose="020F0502020204030204" pitchFamily="34" charset="0"/>
                <a:cs typeface="Calibri" panose="020F0502020204030204" pitchFamily="34" charset="0"/>
              </a:rPr>
              <a:t>Step 3: Encoding Faces</a:t>
            </a:r>
          </a:p>
          <a:p>
            <a:pPr marL="130302" lvl="1" indent="0">
              <a:buNone/>
            </a:pPr>
            <a:r>
              <a:rPr lang="en-US" altLang="zh-TW" sz="1400" dirty="0">
                <a:latin typeface="Calibri" panose="020F0502020204030204" pitchFamily="34" charset="0"/>
                <a:cs typeface="Calibri" panose="020F0502020204030204" pitchFamily="34" charset="0"/>
              </a:rPr>
              <a:t>Then the algorithm looks at the measurements it is currently generating for each of those three images. It then tweaks the neural network slightly so that it makes sure the measurements it generates for #1 and #2 are slightly closer while making sure the measurements for #2 and #3 are slightly further apart:</a:t>
            </a:r>
          </a:p>
        </p:txBody>
      </p:sp>
      <p:sp>
        <p:nvSpPr>
          <p:cNvPr id="4" name="矩形 3"/>
          <p:cNvSpPr/>
          <p:nvPr/>
        </p:nvSpPr>
        <p:spPr>
          <a:xfrm>
            <a:off x="2971800" y="4883165"/>
            <a:ext cx="6172201" cy="230832"/>
          </a:xfrm>
          <a:prstGeom prst="rect">
            <a:avLst/>
          </a:prstGeom>
        </p:spPr>
        <p:txBody>
          <a:bodyPr wrap="square">
            <a:spAutoFit/>
          </a:bodyPr>
          <a:lstStyle/>
          <a:p>
            <a:r>
              <a:rPr lang="en-US" altLang="zh-TW" sz="900" dirty="0">
                <a:hlinkClick r:id="rId3"/>
              </a:rPr>
              <a:t>https://medium.com/@ageitgey/machine-learning-is-fun-part-4-modern-face-recognition-with-deep-learning-c3cffc121d78</a:t>
            </a:r>
            <a:endParaRPr lang="zh-TW" altLang="en-US" sz="900" dirty="0"/>
          </a:p>
        </p:txBody>
      </p:sp>
      <p:pic>
        <p:nvPicPr>
          <p:cNvPr id="7170" name="Picture 2" descr="https://cdn-images-1.medium.com/max/1600/1*n1R8VMyDRw3RNO3JULYBpQ.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8028" y="2025371"/>
            <a:ext cx="3336934" cy="2759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38073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Triplet loss</a:t>
            </a:r>
            <a:endParaRPr lang="zh-TW" altLang="en-US" dirty="0"/>
          </a:p>
        </p:txBody>
      </p:sp>
      <p:sp>
        <p:nvSpPr>
          <p:cNvPr id="3" name="內容版面配置區 2"/>
          <p:cNvSpPr>
            <a:spLocks noGrp="1"/>
          </p:cNvSpPr>
          <p:nvPr>
            <p:ph idx="1"/>
          </p:nvPr>
        </p:nvSpPr>
        <p:spPr/>
        <p:txBody>
          <a:bodyPr>
            <a:noAutofit/>
          </a:bodyPr>
          <a:lstStyle/>
          <a:p>
            <a:pPr marL="0" indent="0">
              <a:buNone/>
            </a:pPr>
            <a:r>
              <a:rPr lang="en-US" altLang="zh-TW" sz="1400" dirty="0">
                <a:latin typeface="Calibri" panose="020F0502020204030204" pitchFamily="34" charset="0"/>
                <a:cs typeface="Calibri" panose="020F0502020204030204" pitchFamily="34" charset="0"/>
              </a:rPr>
              <a:t>Step 3: Encoding Faces</a:t>
            </a:r>
          </a:p>
          <a:p>
            <a:pPr marL="130302" lvl="1" indent="0">
              <a:buNone/>
            </a:pPr>
            <a:r>
              <a:rPr lang="en-US" altLang="zh-TW" sz="1400" dirty="0">
                <a:latin typeface="Calibri" panose="020F0502020204030204" pitchFamily="34" charset="0"/>
                <a:cs typeface="Calibri" panose="020F0502020204030204" pitchFamily="34" charset="0"/>
              </a:rPr>
              <a:t>Triplet Loss </a:t>
            </a:r>
            <a:r>
              <a:rPr lang="zh-TW" altLang="en-US" sz="1400" dirty="0">
                <a:latin typeface="Calibri" panose="020F0502020204030204" pitchFamily="34" charset="0"/>
                <a:cs typeface="Calibri" panose="020F0502020204030204" pitchFamily="34" charset="0"/>
              </a:rPr>
              <a:t>是當前應用的很廣泛的一種損失函數，在人臉識別和聚類領域，這是一種很自然的映射與計算損失的方式，比如 </a:t>
            </a:r>
            <a:r>
              <a:rPr lang="en-US" altLang="zh-TW" sz="1400" dirty="0" err="1">
                <a:latin typeface="Calibri" panose="020F0502020204030204" pitchFamily="34" charset="0"/>
                <a:cs typeface="Calibri" panose="020F0502020204030204" pitchFamily="34" charset="0"/>
                <a:hlinkClick r:id="rId2"/>
              </a:rPr>
              <a:t>FaceNet</a:t>
            </a:r>
            <a:r>
              <a:rPr lang="zh-TW" altLang="en-US" sz="1400" dirty="0">
                <a:latin typeface="Calibri" panose="020F0502020204030204" pitchFamily="34" charset="0"/>
                <a:cs typeface="Calibri" panose="020F0502020204030204" pitchFamily="34" charset="0"/>
              </a:rPr>
              <a:t> 裡，通過構建一種 </a:t>
            </a:r>
            <a:r>
              <a:rPr lang="en-US" altLang="zh-TW" sz="1400" dirty="0">
                <a:latin typeface="Calibri" panose="020F0502020204030204" pitchFamily="34" charset="0"/>
                <a:cs typeface="Calibri" panose="020F0502020204030204" pitchFamily="34" charset="0"/>
              </a:rPr>
              <a:t>embedding </a:t>
            </a:r>
            <a:r>
              <a:rPr lang="zh-TW" altLang="en-US" sz="1400" dirty="0">
                <a:latin typeface="Calibri" panose="020F0502020204030204" pitchFamily="34" charset="0"/>
                <a:cs typeface="Calibri" panose="020F0502020204030204" pitchFamily="34" charset="0"/>
              </a:rPr>
              <a:t>方式，將人臉圖像直接映射到歐式空間，而優化這種 </a:t>
            </a:r>
            <a:r>
              <a:rPr lang="en-US" altLang="zh-TW" sz="1400" dirty="0">
                <a:latin typeface="Calibri" panose="020F0502020204030204" pitchFamily="34" charset="0"/>
                <a:cs typeface="Calibri" panose="020F0502020204030204" pitchFamily="34" charset="0"/>
              </a:rPr>
              <a:t>embedding</a:t>
            </a:r>
            <a:r>
              <a:rPr lang="zh-TW" altLang="en-US" sz="1400" dirty="0">
                <a:latin typeface="Calibri" panose="020F0502020204030204" pitchFamily="34" charset="0"/>
                <a:cs typeface="Calibri" panose="020F0502020204030204" pitchFamily="34" charset="0"/>
              </a:rPr>
              <a:t> 的方法可以概括為，構建許多組三元組（</a:t>
            </a:r>
            <a:r>
              <a:rPr lang="en-US" altLang="zh-TW" sz="1400" dirty="0">
                <a:latin typeface="Calibri" panose="020F0502020204030204" pitchFamily="34" charset="0"/>
                <a:cs typeface="Calibri" panose="020F0502020204030204" pitchFamily="34" charset="0"/>
              </a:rPr>
              <a:t>Anchor</a:t>
            </a:r>
            <a:r>
              <a:rPr lang="zh-TW" altLang="en-US" sz="1400" dirty="0">
                <a:latin typeface="Calibri" panose="020F0502020204030204" pitchFamily="34" charset="0"/>
                <a:cs typeface="Calibri" panose="020F0502020204030204" pitchFamily="34" charset="0"/>
              </a:rPr>
              <a:t>，</a:t>
            </a:r>
            <a:r>
              <a:rPr lang="en-US" altLang="zh-TW" sz="1400" dirty="0">
                <a:latin typeface="Calibri" panose="020F0502020204030204" pitchFamily="34" charset="0"/>
                <a:cs typeface="Calibri" panose="020F0502020204030204" pitchFamily="34" charset="0"/>
              </a:rPr>
              <a:t>Positive</a:t>
            </a:r>
            <a:r>
              <a:rPr lang="zh-TW" altLang="en-US" sz="1400" dirty="0">
                <a:latin typeface="Calibri" panose="020F0502020204030204" pitchFamily="34" charset="0"/>
                <a:cs typeface="Calibri" panose="020F0502020204030204" pitchFamily="34" charset="0"/>
              </a:rPr>
              <a:t>，</a:t>
            </a:r>
            <a:r>
              <a:rPr lang="en-US" altLang="zh-TW" sz="1400" dirty="0">
                <a:latin typeface="Calibri" panose="020F0502020204030204" pitchFamily="34" charset="0"/>
                <a:cs typeface="Calibri" panose="020F0502020204030204" pitchFamily="34" charset="0"/>
              </a:rPr>
              <a:t>Negative</a:t>
            </a:r>
            <a:r>
              <a:rPr lang="zh-TW" altLang="en-US" sz="1400" dirty="0">
                <a:latin typeface="Calibri" panose="020F0502020204030204" pitchFamily="34" charset="0"/>
                <a:cs typeface="Calibri" panose="020F0502020204030204" pitchFamily="34" charset="0"/>
              </a:rPr>
              <a:t>），其中 </a:t>
            </a:r>
            <a:r>
              <a:rPr lang="en-US" altLang="zh-TW" sz="1400" dirty="0">
                <a:latin typeface="Calibri" panose="020F0502020204030204" pitchFamily="34" charset="0"/>
                <a:cs typeface="Calibri" panose="020F0502020204030204" pitchFamily="34" charset="0"/>
              </a:rPr>
              <a:t>Anchor</a:t>
            </a:r>
            <a:r>
              <a:rPr lang="zh-TW" altLang="en-US" sz="1400" dirty="0">
                <a:latin typeface="Calibri" panose="020F0502020204030204" pitchFamily="34" charset="0"/>
                <a:cs typeface="Calibri" panose="020F0502020204030204" pitchFamily="34" charset="0"/>
              </a:rPr>
              <a:t>與 </a:t>
            </a:r>
            <a:r>
              <a:rPr lang="en-US" altLang="zh-TW" sz="1400" dirty="0">
                <a:latin typeface="Calibri" panose="020F0502020204030204" pitchFamily="34" charset="0"/>
                <a:cs typeface="Calibri" panose="020F0502020204030204" pitchFamily="34" charset="0"/>
              </a:rPr>
              <a:t>Positive</a:t>
            </a:r>
            <a:r>
              <a:rPr lang="zh-TW" altLang="en-US" sz="1400" dirty="0">
                <a:latin typeface="Calibri" panose="020F0502020204030204" pitchFamily="34" charset="0"/>
                <a:cs typeface="Calibri" panose="020F0502020204030204" pitchFamily="34" charset="0"/>
              </a:rPr>
              <a:t>同 </a:t>
            </a:r>
            <a:r>
              <a:rPr lang="en-US" altLang="zh-TW" sz="1400" dirty="0">
                <a:latin typeface="Calibri" panose="020F0502020204030204" pitchFamily="34" charset="0"/>
                <a:cs typeface="Calibri" panose="020F0502020204030204" pitchFamily="34" charset="0"/>
              </a:rPr>
              <a:t>label</a:t>
            </a:r>
            <a:r>
              <a:rPr lang="zh-TW" altLang="en-US" sz="1400" dirty="0">
                <a:latin typeface="Calibri" panose="020F0502020204030204" pitchFamily="34" charset="0"/>
                <a:cs typeface="Calibri" panose="020F0502020204030204" pitchFamily="34" charset="0"/>
              </a:rPr>
              <a:t>，</a:t>
            </a:r>
            <a:r>
              <a:rPr lang="en-US" altLang="zh-TW" sz="1400" dirty="0">
                <a:latin typeface="Calibri" panose="020F0502020204030204" pitchFamily="34" charset="0"/>
                <a:cs typeface="Calibri" panose="020F0502020204030204" pitchFamily="34" charset="0"/>
              </a:rPr>
              <a:t>Anchor</a:t>
            </a:r>
            <a:r>
              <a:rPr lang="zh-TW" altLang="en-US" sz="1400" dirty="0">
                <a:latin typeface="Calibri" panose="020F0502020204030204" pitchFamily="34" charset="0"/>
                <a:cs typeface="Calibri" panose="020F0502020204030204" pitchFamily="34" charset="0"/>
              </a:rPr>
              <a:t>與 </a:t>
            </a:r>
            <a:r>
              <a:rPr lang="en-US" altLang="zh-TW" sz="1400" dirty="0">
                <a:latin typeface="Calibri" panose="020F0502020204030204" pitchFamily="34" charset="0"/>
                <a:cs typeface="Calibri" panose="020F0502020204030204" pitchFamily="34" charset="0"/>
              </a:rPr>
              <a:t>Negative</a:t>
            </a:r>
            <a:r>
              <a:rPr lang="zh-TW" altLang="en-US" sz="1400" dirty="0">
                <a:latin typeface="Calibri" panose="020F0502020204030204" pitchFamily="34" charset="0"/>
                <a:cs typeface="Calibri" panose="020F0502020204030204" pitchFamily="34" charset="0"/>
              </a:rPr>
              <a:t>不同</a:t>
            </a:r>
            <a:r>
              <a:rPr lang="en-US" altLang="zh-TW" sz="1400" dirty="0">
                <a:latin typeface="Calibri" panose="020F0502020204030204" pitchFamily="34" charset="0"/>
                <a:cs typeface="Calibri" panose="020F0502020204030204" pitchFamily="34" charset="0"/>
              </a:rPr>
              <a:t>label</a:t>
            </a:r>
            <a:r>
              <a:rPr lang="zh-TW" altLang="en-US" sz="1400" dirty="0">
                <a:latin typeface="Calibri" panose="020F0502020204030204" pitchFamily="34" charset="0"/>
                <a:cs typeface="Calibri" panose="020F0502020204030204" pitchFamily="34" charset="0"/>
              </a:rPr>
              <a:t>（在人臉識別裡面，就是 </a:t>
            </a:r>
            <a:r>
              <a:rPr lang="en-US" altLang="zh-TW" sz="1400" dirty="0">
                <a:latin typeface="Calibri" panose="020F0502020204030204" pitchFamily="34" charset="0"/>
                <a:cs typeface="Calibri" panose="020F0502020204030204" pitchFamily="34" charset="0"/>
              </a:rPr>
              <a:t>Anchor </a:t>
            </a:r>
            <a:r>
              <a:rPr lang="zh-TW" altLang="en-US" sz="1400" dirty="0">
                <a:latin typeface="Calibri" panose="020F0502020204030204" pitchFamily="34" charset="0"/>
                <a:cs typeface="Calibri" panose="020F0502020204030204" pitchFamily="34" charset="0"/>
              </a:rPr>
              <a:t>與 </a:t>
            </a:r>
            <a:r>
              <a:rPr lang="en-US" altLang="zh-TW" sz="1400" dirty="0">
                <a:latin typeface="Calibri" panose="020F0502020204030204" pitchFamily="34" charset="0"/>
                <a:cs typeface="Calibri" panose="020F0502020204030204" pitchFamily="34" charset="0"/>
              </a:rPr>
              <a:t>Positive </a:t>
            </a:r>
            <a:r>
              <a:rPr lang="zh-TW" altLang="en-US" sz="1400" dirty="0">
                <a:latin typeface="Calibri" panose="020F0502020204030204" pitchFamily="34" charset="0"/>
                <a:cs typeface="Calibri" panose="020F0502020204030204" pitchFamily="34" charset="0"/>
              </a:rPr>
              <a:t>是同一個個體，而與</a:t>
            </a:r>
            <a:r>
              <a:rPr lang="en-US" altLang="zh-TW" sz="1400" dirty="0">
                <a:latin typeface="Calibri" panose="020F0502020204030204" pitchFamily="34" charset="0"/>
                <a:cs typeface="Calibri" panose="020F0502020204030204" pitchFamily="34" charset="0"/>
              </a:rPr>
              <a:t>Negative</a:t>
            </a:r>
            <a:r>
              <a:rPr lang="zh-TW" altLang="en-US" sz="1400" dirty="0">
                <a:latin typeface="Calibri" panose="020F0502020204030204" pitchFamily="34" charset="0"/>
                <a:cs typeface="Calibri" panose="020F0502020204030204" pitchFamily="34" charset="0"/>
              </a:rPr>
              <a:t>是不同個體），通過學習優化這個</a:t>
            </a:r>
            <a:r>
              <a:rPr lang="en-US" altLang="zh-TW" sz="1400" dirty="0">
                <a:latin typeface="Calibri" panose="020F0502020204030204" pitchFamily="34" charset="0"/>
                <a:cs typeface="Calibri" panose="020F0502020204030204" pitchFamily="34" charset="0"/>
              </a:rPr>
              <a:t>embedding</a:t>
            </a:r>
            <a:r>
              <a:rPr lang="zh-TW" altLang="en-US" sz="1400" dirty="0">
                <a:latin typeface="Calibri" panose="020F0502020204030204" pitchFamily="34" charset="0"/>
                <a:cs typeface="Calibri" panose="020F0502020204030204" pitchFamily="34" charset="0"/>
              </a:rPr>
              <a:t>，使得歐式空間內的</a:t>
            </a:r>
            <a:r>
              <a:rPr lang="en-US" altLang="zh-TW" sz="1400" dirty="0">
                <a:latin typeface="Calibri" panose="020F0502020204030204" pitchFamily="34" charset="0"/>
                <a:cs typeface="Calibri" panose="020F0502020204030204" pitchFamily="34" charset="0"/>
              </a:rPr>
              <a:t>Anchor</a:t>
            </a:r>
            <a:r>
              <a:rPr lang="zh-TW" altLang="en-US" sz="1400" dirty="0">
                <a:latin typeface="Calibri" panose="020F0502020204030204" pitchFamily="34" charset="0"/>
                <a:cs typeface="Calibri" panose="020F0502020204030204" pitchFamily="34" charset="0"/>
              </a:rPr>
              <a:t>與</a:t>
            </a:r>
            <a:r>
              <a:rPr lang="en-US" altLang="zh-TW" sz="1400" dirty="0">
                <a:latin typeface="Calibri" panose="020F0502020204030204" pitchFamily="34" charset="0"/>
                <a:cs typeface="Calibri" panose="020F0502020204030204" pitchFamily="34" charset="0"/>
              </a:rPr>
              <a:t>Positive </a:t>
            </a:r>
            <a:r>
              <a:rPr lang="zh-TW" altLang="en-US" sz="1400" dirty="0">
                <a:latin typeface="Calibri" panose="020F0502020204030204" pitchFamily="34" charset="0"/>
                <a:cs typeface="Calibri" panose="020F0502020204030204" pitchFamily="34" charset="0"/>
              </a:rPr>
              <a:t>的距離比與</a:t>
            </a:r>
            <a:r>
              <a:rPr lang="en-US" altLang="zh-TW" sz="1400" dirty="0">
                <a:latin typeface="Calibri" panose="020F0502020204030204" pitchFamily="34" charset="0"/>
                <a:cs typeface="Calibri" panose="020F0502020204030204" pitchFamily="34" charset="0"/>
              </a:rPr>
              <a:t>Negative</a:t>
            </a:r>
            <a:r>
              <a:rPr lang="zh-TW" altLang="en-US" sz="1400" dirty="0">
                <a:latin typeface="Calibri" panose="020F0502020204030204" pitchFamily="34" charset="0"/>
                <a:cs typeface="Calibri" panose="020F0502020204030204" pitchFamily="34" charset="0"/>
              </a:rPr>
              <a:t>的距離要近。</a:t>
            </a:r>
            <a:endParaRPr lang="en-US" altLang="zh-TW" sz="1400" dirty="0">
              <a:latin typeface="Calibri" panose="020F0502020204030204" pitchFamily="34" charset="0"/>
              <a:cs typeface="Calibri" panose="020F0502020204030204" pitchFamily="34" charset="0"/>
            </a:endParaRPr>
          </a:p>
          <a:p>
            <a:pPr marL="130302" lvl="1" indent="0">
              <a:buNone/>
            </a:pPr>
            <a:endParaRPr lang="en-US" altLang="zh-TW" sz="1400" dirty="0">
              <a:latin typeface="Calibri" panose="020F0502020204030204" pitchFamily="34" charset="0"/>
              <a:cs typeface="Calibri" panose="020F0502020204030204" pitchFamily="34" charset="0"/>
            </a:endParaRPr>
          </a:p>
        </p:txBody>
      </p:sp>
      <p:sp>
        <p:nvSpPr>
          <p:cNvPr id="4" name="矩形 3"/>
          <p:cNvSpPr/>
          <p:nvPr/>
        </p:nvSpPr>
        <p:spPr>
          <a:xfrm>
            <a:off x="2971800" y="4883165"/>
            <a:ext cx="6172201" cy="230832"/>
          </a:xfrm>
          <a:prstGeom prst="rect">
            <a:avLst/>
          </a:prstGeom>
        </p:spPr>
        <p:txBody>
          <a:bodyPr wrap="square">
            <a:spAutoFit/>
          </a:bodyPr>
          <a:lstStyle/>
          <a:p>
            <a:r>
              <a:rPr lang="en-US" altLang="zh-TW" sz="900" dirty="0">
                <a:hlinkClick r:id="rId3"/>
              </a:rPr>
              <a:t>https://medium.com/@ageitgey/machine-learning-is-fun-part-4-modern-face-recognition-with-deep-learning-c3cffc121d78</a:t>
            </a:r>
            <a:endParaRPr lang="zh-TW" altLang="en-US" sz="900" dirty="0"/>
          </a:p>
        </p:txBody>
      </p:sp>
      <p:pic>
        <p:nvPicPr>
          <p:cNvPr id="10242" name="Picture 2" descr="http://frankchen.xyz/images/1512120071004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139" y="3047965"/>
            <a:ext cx="3292724" cy="878060"/>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descr="https://upload-images.jianshu.io/upload_images/749674-70240ac31d7f8c06?imageMogr2/auto-ori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6393" y="3002881"/>
            <a:ext cx="4597485" cy="102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6884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查看</a:t>
            </a:r>
            <a:r>
              <a:rPr lang="en-US" altLang="zh-TW" dirty="0"/>
              <a:t>Jetson Nano </a:t>
            </a:r>
            <a:r>
              <a:rPr lang="zh-TW" altLang="en-US" dirty="0"/>
              <a:t>實體網路</a:t>
            </a:r>
            <a:r>
              <a:rPr lang="en-US" altLang="zh-TW" dirty="0"/>
              <a:t>IP</a:t>
            </a:r>
            <a:endParaRPr lang="zh-TW" altLang="en-US" dirty="0"/>
          </a:p>
        </p:txBody>
      </p:sp>
      <p:sp>
        <p:nvSpPr>
          <p:cNvPr id="3" name="內容版面配置區 2"/>
          <p:cNvSpPr>
            <a:spLocks noGrp="1"/>
          </p:cNvSpPr>
          <p:nvPr>
            <p:ph idx="1"/>
          </p:nvPr>
        </p:nvSpPr>
        <p:spPr/>
        <p:txBody>
          <a:bodyPr/>
          <a:lstStyle/>
          <a:p>
            <a:endParaRPr lang="zh-TW" altLang="en-US" dirty="0"/>
          </a:p>
        </p:txBody>
      </p:sp>
      <p:grpSp>
        <p:nvGrpSpPr>
          <p:cNvPr id="4" name="群組 3"/>
          <p:cNvGrpSpPr/>
          <p:nvPr/>
        </p:nvGrpSpPr>
        <p:grpSpPr>
          <a:xfrm>
            <a:off x="179512" y="915566"/>
            <a:ext cx="4536951" cy="4145991"/>
            <a:chOff x="179512" y="915566"/>
            <a:chExt cx="4536951" cy="4145991"/>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15566"/>
              <a:ext cx="4536951" cy="4145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63425" y="1498509"/>
              <a:ext cx="2886422" cy="14972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339752" y="1131535"/>
              <a:ext cx="1872208" cy="369332"/>
            </a:xfrm>
            <a:prstGeom prst="rect">
              <a:avLst/>
            </a:prstGeom>
            <a:noFill/>
          </p:spPr>
          <p:txBody>
            <a:bodyPr wrap="square" rtlCol="0">
              <a:spAutoFit/>
            </a:bodyPr>
            <a:lstStyle/>
            <a:p>
              <a:r>
                <a:rPr lang="en-US" altLang="zh-TW" dirty="0">
                  <a:solidFill>
                    <a:srgbClr val="FFFF00"/>
                  </a:solidFill>
                  <a:latin typeface="Calibri" panose="020F0502020204030204" pitchFamily="34" charset="0"/>
                </a:rPr>
                <a:t>1.</a:t>
              </a:r>
              <a:r>
                <a:rPr lang="zh-TW" altLang="en-US" dirty="0">
                  <a:solidFill>
                    <a:srgbClr val="FFFF00"/>
                  </a:solidFill>
                  <a:latin typeface="Calibri" panose="020F0502020204030204" pitchFamily="34" charset="0"/>
                </a:rPr>
                <a:t>輸入</a:t>
              </a:r>
              <a:r>
                <a:rPr lang="en-US" altLang="zh-TW" dirty="0" err="1">
                  <a:solidFill>
                    <a:srgbClr val="FFFF00"/>
                  </a:solidFill>
                  <a:latin typeface="Calibri" panose="020F0502020204030204" pitchFamily="34" charset="0"/>
                </a:rPr>
                <a:t>ifconfig</a:t>
              </a:r>
              <a:endParaRPr lang="zh-TW" altLang="en-US" dirty="0">
                <a:solidFill>
                  <a:srgbClr val="FFFF00"/>
                </a:solidFill>
                <a:latin typeface="Calibri" panose="020F0502020204030204" pitchFamily="34" charset="0"/>
              </a:endParaRPr>
            </a:p>
          </p:txBody>
        </p:sp>
        <p:sp>
          <p:nvSpPr>
            <p:cNvPr id="7" name="矩形 6"/>
            <p:cNvSpPr/>
            <p:nvPr/>
          </p:nvSpPr>
          <p:spPr>
            <a:xfrm>
              <a:off x="755576" y="1795922"/>
              <a:ext cx="1440160" cy="14972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997719" y="1945651"/>
              <a:ext cx="2304256" cy="369332"/>
            </a:xfrm>
            <a:prstGeom prst="rect">
              <a:avLst/>
            </a:prstGeom>
            <a:noFill/>
          </p:spPr>
          <p:txBody>
            <a:bodyPr wrap="square" rtlCol="0">
              <a:spAutoFit/>
            </a:bodyPr>
            <a:lstStyle/>
            <a:p>
              <a:r>
                <a:rPr lang="en-US" altLang="zh-TW" dirty="0">
                  <a:solidFill>
                    <a:srgbClr val="FFFF00"/>
                  </a:solidFill>
                  <a:latin typeface="Calibri" panose="020F0502020204030204" pitchFamily="34" charset="0"/>
                </a:rPr>
                <a:t>2.</a:t>
              </a:r>
              <a:r>
                <a:rPr lang="zh-TW" altLang="en-US" dirty="0">
                  <a:solidFill>
                    <a:srgbClr val="FFFF00"/>
                  </a:solidFill>
                  <a:latin typeface="Calibri" panose="020F0502020204030204" pitchFamily="34" charset="0"/>
                </a:rPr>
                <a:t>找到實體網路</a:t>
              </a:r>
              <a:r>
                <a:rPr lang="en-US" altLang="zh-TW" dirty="0">
                  <a:solidFill>
                    <a:srgbClr val="FFFF00"/>
                  </a:solidFill>
                  <a:latin typeface="Calibri" panose="020F0502020204030204" pitchFamily="34" charset="0"/>
                </a:rPr>
                <a:t>IP</a:t>
              </a:r>
              <a:endParaRPr lang="zh-TW" altLang="en-US" dirty="0">
                <a:solidFill>
                  <a:srgbClr val="FFFF00"/>
                </a:solidFill>
                <a:latin typeface="Calibri" panose="020F0502020204030204" pitchFamily="34" charset="0"/>
              </a:endParaRPr>
            </a:p>
          </p:txBody>
        </p:sp>
      </p:grpSp>
      <p:grpSp>
        <p:nvGrpSpPr>
          <p:cNvPr id="9" name="群組 8"/>
          <p:cNvGrpSpPr/>
          <p:nvPr/>
        </p:nvGrpSpPr>
        <p:grpSpPr>
          <a:xfrm>
            <a:off x="4782572" y="915566"/>
            <a:ext cx="4361428" cy="4211357"/>
            <a:chOff x="4782572" y="915566"/>
            <a:chExt cx="4361428" cy="4211357"/>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572" y="915566"/>
              <a:ext cx="4361428" cy="4211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6309681" y="3592922"/>
              <a:ext cx="1827367" cy="3469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5580112" y="3254368"/>
              <a:ext cx="2340912" cy="338554"/>
            </a:xfrm>
            <a:prstGeom prst="rect">
              <a:avLst/>
            </a:prstGeom>
            <a:noFill/>
          </p:spPr>
          <p:txBody>
            <a:bodyPr wrap="square" rtlCol="0">
              <a:spAutoFit/>
            </a:bodyPr>
            <a:lstStyle/>
            <a:p>
              <a:r>
                <a:rPr lang="en-US" altLang="zh-TW" sz="1600" dirty="0">
                  <a:solidFill>
                    <a:srgbClr val="C00000"/>
                  </a:solidFill>
                  <a:latin typeface="Calibri" panose="020F0502020204030204" pitchFamily="34" charset="0"/>
                </a:rPr>
                <a:t>3.</a:t>
              </a:r>
              <a:r>
                <a:rPr lang="zh-TW" altLang="en-US" sz="1600" dirty="0">
                  <a:solidFill>
                    <a:srgbClr val="C00000"/>
                  </a:solidFill>
                  <a:latin typeface="Calibri" panose="020F0502020204030204" pitchFamily="34" charset="0"/>
                </a:rPr>
                <a:t>點選 </a:t>
              </a:r>
              <a:r>
                <a:rPr lang="en-US" altLang="zh-TW" sz="1600" dirty="0">
                  <a:solidFill>
                    <a:srgbClr val="C00000"/>
                  </a:solidFill>
                  <a:latin typeface="Calibri" panose="020F0502020204030204" pitchFamily="34" charset="0"/>
                </a:rPr>
                <a:t>Nano </a:t>
              </a:r>
              <a:r>
                <a:rPr lang="zh-TW" altLang="en-US" sz="1600" dirty="0">
                  <a:solidFill>
                    <a:srgbClr val="C00000"/>
                  </a:solidFill>
                  <a:latin typeface="Calibri" panose="020F0502020204030204" pitchFamily="34" charset="0"/>
                </a:rPr>
                <a:t>的</a:t>
              </a:r>
              <a:r>
                <a:rPr lang="en-US" altLang="zh-TW" sz="1600" dirty="0">
                  <a:solidFill>
                    <a:srgbClr val="C00000"/>
                  </a:solidFill>
                  <a:latin typeface="Calibri" panose="020F0502020204030204" pitchFamily="34" charset="0"/>
                </a:rPr>
                <a:t>session</a:t>
              </a:r>
              <a:endParaRPr lang="zh-TW" altLang="en-US" sz="1600" dirty="0">
                <a:solidFill>
                  <a:srgbClr val="C00000"/>
                </a:solidFill>
                <a:latin typeface="Calibri" panose="020F0502020204030204" pitchFamily="34" charset="0"/>
              </a:endParaRPr>
            </a:p>
          </p:txBody>
        </p:sp>
        <p:sp>
          <p:nvSpPr>
            <p:cNvPr id="13" name="矩形 12"/>
            <p:cNvSpPr/>
            <p:nvPr/>
          </p:nvSpPr>
          <p:spPr>
            <a:xfrm>
              <a:off x="8244408" y="3049909"/>
              <a:ext cx="683425" cy="3139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7757377" y="2682690"/>
              <a:ext cx="1170456" cy="338554"/>
            </a:xfrm>
            <a:prstGeom prst="rect">
              <a:avLst/>
            </a:prstGeom>
            <a:noFill/>
          </p:spPr>
          <p:txBody>
            <a:bodyPr wrap="square" rtlCol="0">
              <a:spAutoFit/>
            </a:bodyPr>
            <a:lstStyle/>
            <a:p>
              <a:r>
                <a:rPr lang="en-US" altLang="zh-TW" sz="1600" dirty="0">
                  <a:solidFill>
                    <a:srgbClr val="C00000"/>
                  </a:solidFill>
                  <a:latin typeface="Calibri" panose="020F0502020204030204" pitchFamily="34" charset="0"/>
                </a:rPr>
                <a:t>4.</a:t>
              </a:r>
              <a:r>
                <a:rPr lang="zh-TW" altLang="en-US" sz="1600" dirty="0">
                  <a:solidFill>
                    <a:srgbClr val="C00000"/>
                  </a:solidFill>
                  <a:latin typeface="Calibri" panose="020F0502020204030204" pitchFamily="34" charset="0"/>
                </a:rPr>
                <a:t>點選 </a:t>
              </a:r>
              <a:r>
                <a:rPr lang="en-US" altLang="zh-TW" sz="1600" dirty="0">
                  <a:solidFill>
                    <a:srgbClr val="C00000"/>
                  </a:solidFill>
                  <a:latin typeface="Calibri" panose="020F0502020204030204" pitchFamily="34" charset="0"/>
                </a:rPr>
                <a:t>load</a:t>
              </a:r>
              <a:endParaRPr lang="zh-TW" altLang="en-US" sz="1600" dirty="0">
                <a:solidFill>
                  <a:srgbClr val="C00000"/>
                </a:solidFill>
                <a:latin typeface="Calibri" panose="020F0502020204030204" pitchFamily="34" charset="0"/>
              </a:endParaRPr>
            </a:p>
          </p:txBody>
        </p:sp>
        <p:sp>
          <p:nvSpPr>
            <p:cNvPr id="17" name="矩形 16"/>
            <p:cNvSpPr/>
            <p:nvPr/>
          </p:nvSpPr>
          <p:spPr>
            <a:xfrm>
              <a:off x="6309682" y="1899451"/>
              <a:ext cx="1611342" cy="2308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5972527" y="1134466"/>
              <a:ext cx="2508086" cy="338554"/>
            </a:xfrm>
            <a:prstGeom prst="rect">
              <a:avLst/>
            </a:prstGeom>
            <a:noFill/>
          </p:spPr>
          <p:txBody>
            <a:bodyPr wrap="square" rtlCol="0">
              <a:spAutoFit/>
            </a:bodyPr>
            <a:lstStyle/>
            <a:p>
              <a:r>
                <a:rPr lang="en-US" altLang="zh-TW" sz="1600" dirty="0">
                  <a:solidFill>
                    <a:srgbClr val="C00000"/>
                  </a:solidFill>
                  <a:latin typeface="Calibri" panose="020F0502020204030204" pitchFamily="34" charset="0"/>
                </a:rPr>
                <a:t>5.</a:t>
              </a:r>
              <a:r>
                <a:rPr lang="zh-TW" altLang="en-US" sz="1600" dirty="0">
                  <a:solidFill>
                    <a:srgbClr val="C00000"/>
                  </a:solidFill>
                  <a:latin typeface="Calibri" panose="020F0502020204030204" pitchFamily="34" charset="0"/>
                </a:rPr>
                <a:t>修改</a:t>
              </a:r>
              <a:r>
                <a:rPr lang="en-US" altLang="zh-TW" sz="1600" dirty="0">
                  <a:solidFill>
                    <a:srgbClr val="C00000"/>
                  </a:solidFill>
                  <a:latin typeface="Calibri" panose="020F0502020204030204" pitchFamily="34" charset="0"/>
                </a:rPr>
                <a:t>IP </a:t>
              </a:r>
              <a:r>
                <a:rPr lang="zh-TW" altLang="en-US" sz="1600" dirty="0">
                  <a:solidFill>
                    <a:srgbClr val="C00000"/>
                  </a:solidFill>
                  <a:latin typeface="Calibri" panose="020F0502020204030204" pitchFamily="34" charset="0"/>
                </a:rPr>
                <a:t>為實體網路</a:t>
              </a:r>
              <a:r>
                <a:rPr lang="en-US" altLang="zh-TW" sz="1600" dirty="0">
                  <a:solidFill>
                    <a:srgbClr val="C00000"/>
                  </a:solidFill>
                  <a:latin typeface="Calibri" panose="020F0502020204030204" pitchFamily="34" charset="0"/>
                </a:rPr>
                <a:t>IP</a:t>
              </a:r>
              <a:endParaRPr lang="zh-TW" altLang="en-US" sz="1600" dirty="0">
                <a:solidFill>
                  <a:srgbClr val="C00000"/>
                </a:solidFill>
                <a:latin typeface="Calibri" panose="020F0502020204030204" pitchFamily="34" charset="0"/>
              </a:endParaRPr>
            </a:p>
          </p:txBody>
        </p:sp>
        <p:sp>
          <p:nvSpPr>
            <p:cNvPr id="19" name="矩形 18"/>
            <p:cNvSpPr/>
            <p:nvPr/>
          </p:nvSpPr>
          <p:spPr>
            <a:xfrm>
              <a:off x="8250979" y="3363838"/>
              <a:ext cx="683425" cy="2811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7615570" y="3967635"/>
              <a:ext cx="1454070" cy="338554"/>
            </a:xfrm>
            <a:prstGeom prst="rect">
              <a:avLst/>
            </a:prstGeom>
            <a:noFill/>
          </p:spPr>
          <p:txBody>
            <a:bodyPr wrap="square" rtlCol="0">
              <a:spAutoFit/>
            </a:bodyPr>
            <a:lstStyle/>
            <a:p>
              <a:r>
                <a:rPr lang="en-US" altLang="zh-TW" sz="1600" dirty="0">
                  <a:solidFill>
                    <a:srgbClr val="00B050"/>
                  </a:solidFill>
                  <a:latin typeface="Calibri" panose="020F0502020204030204" pitchFamily="34" charset="0"/>
                </a:rPr>
                <a:t>5.</a:t>
              </a:r>
              <a:r>
                <a:rPr lang="zh-TW" altLang="en-US" sz="1600" dirty="0">
                  <a:solidFill>
                    <a:srgbClr val="00B050"/>
                  </a:solidFill>
                  <a:latin typeface="Calibri" panose="020F0502020204030204" pitchFamily="34" charset="0"/>
                </a:rPr>
                <a:t>儲存</a:t>
              </a:r>
              <a:r>
                <a:rPr lang="en-US" altLang="zh-TW" sz="1600" dirty="0">
                  <a:solidFill>
                    <a:srgbClr val="00B050"/>
                  </a:solidFill>
                  <a:latin typeface="Calibri" panose="020F0502020204030204" pitchFamily="34" charset="0"/>
                </a:rPr>
                <a:t>session</a:t>
              </a:r>
              <a:endParaRPr lang="zh-TW" altLang="en-US" sz="1600" dirty="0">
                <a:solidFill>
                  <a:srgbClr val="00B050"/>
                </a:solidFill>
                <a:latin typeface="Calibri" panose="020F0502020204030204" pitchFamily="34" charset="0"/>
              </a:endParaRPr>
            </a:p>
          </p:txBody>
        </p:sp>
      </p:grpSp>
    </p:spTree>
    <p:extLst>
      <p:ext uri="{BB962C8B-B14F-4D97-AF65-F5344CB8AC3E}">
        <p14:creationId xmlns:p14="http://schemas.microsoft.com/office/powerpoint/2010/main" val="3071209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Triplet loss</a:t>
            </a:r>
            <a:r>
              <a:rPr lang="zh-TW" altLang="en-US" dirty="0"/>
              <a:t> 修正模型</a:t>
            </a:r>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36" y="989948"/>
            <a:ext cx="3291841" cy="3643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群組 4"/>
          <p:cNvGrpSpPr/>
          <p:nvPr/>
        </p:nvGrpSpPr>
        <p:grpSpPr>
          <a:xfrm>
            <a:off x="3573954" y="1207934"/>
            <a:ext cx="4759555" cy="3425158"/>
            <a:chOff x="4572001" y="1321436"/>
            <a:chExt cx="6346073" cy="4566877"/>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274" y="3392763"/>
              <a:ext cx="601980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321436"/>
              <a:ext cx="6346073" cy="2316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52162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871882" y="211931"/>
            <a:ext cx="5842992" cy="646077"/>
          </a:xfrm>
        </p:spPr>
        <p:txBody>
          <a:bodyPr/>
          <a:lstStyle/>
          <a:p>
            <a:r>
              <a:rPr lang="en-US" altLang="zh-TW" dirty="0"/>
              <a:t>Triplet loss</a:t>
            </a:r>
            <a:endParaRPr lang="zh-TW" altLang="en-US" dirty="0"/>
          </a:p>
        </p:txBody>
      </p:sp>
      <p:sp>
        <p:nvSpPr>
          <p:cNvPr id="3" name="內容版面配置區 2"/>
          <p:cNvSpPr>
            <a:spLocks noGrp="1"/>
          </p:cNvSpPr>
          <p:nvPr>
            <p:ph idx="1"/>
          </p:nvPr>
        </p:nvSpPr>
        <p:spPr>
          <a:xfrm>
            <a:off x="454792" y="1209775"/>
            <a:ext cx="8229600" cy="3607049"/>
          </a:xfrm>
        </p:spPr>
        <p:txBody>
          <a:bodyPr>
            <a:noAutofit/>
          </a:bodyPr>
          <a:lstStyle/>
          <a:p>
            <a:pPr marL="0" indent="0">
              <a:buNone/>
            </a:pPr>
            <a:r>
              <a:rPr lang="en-US" altLang="zh-TW" sz="1400" dirty="0">
                <a:latin typeface="Calibri" panose="020F0502020204030204" pitchFamily="34" charset="0"/>
                <a:cs typeface="Calibri" panose="020F0502020204030204" pitchFamily="34" charset="0"/>
              </a:rPr>
              <a:t>Step 3: Encoding Faces</a:t>
            </a:r>
          </a:p>
          <a:p>
            <a:pPr marL="130302" lvl="1" indent="0">
              <a:buNone/>
            </a:pPr>
            <a:r>
              <a:rPr lang="en-US" altLang="zh-TW" sz="1400" dirty="0">
                <a:latin typeface="Calibri" panose="020F0502020204030204" pitchFamily="34" charset="0"/>
                <a:cs typeface="Calibri" panose="020F0502020204030204" pitchFamily="34" charset="0"/>
              </a:rPr>
              <a:t>Triplet loss</a:t>
            </a:r>
          </a:p>
          <a:p>
            <a:pPr marL="130302" lvl="1" indent="0">
              <a:buNone/>
            </a:pPr>
            <a:r>
              <a:rPr lang="zh-TW" altLang="en-US" sz="1400" dirty="0">
                <a:latin typeface="Calibri" panose="020F0502020204030204" pitchFamily="34" charset="0"/>
                <a:cs typeface="Calibri" panose="020F0502020204030204" pitchFamily="34" charset="0"/>
              </a:rPr>
              <a:t>用公式表示就是，將人臉圖像</a:t>
            </a:r>
            <a:r>
              <a:rPr lang="en-US" altLang="zh-TW" sz="1400" dirty="0">
                <a:latin typeface="Calibri" panose="020F0502020204030204" pitchFamily="34" charset="0"/>
                <a:cs typeface="Calibri" panose="020F0502020204030204" pitchFamily="34" charset="0"/>
              </a:rPr>
              <a:t>X </a:t>
            </a:r>
            <a:r>
              <a:rPr lang="zh-TW" altLang="en-US" sz="1400" dirty="0">
                <a:latin typeface="Calibri" panose="020F0502020204030204" pitchFamily="34" charset="0"/>
                <a:cs typeface="Calibri" panose="020F0502020204030204" pitchFamily="34" charset="0"/>
              </a:rPr>
              <a:t> </a:t>
            </a:r>
            <a:r>
              <a:rPr lang="en-US" altLang="zh-TW" sz="1400" dirty="0">
                <a:latin typeface="Calibri" panose="020F0502020204030204" pitchFamily="34" charset="0"/>
                <a:cs typeface="Calibri" panose="020F0502020204030204" pitchFamily="34" charset="0"/>
              </a:rPr>
              <a:t>embedding </a:t>
            </a:r>
            <a:r>
              <a:rPr lang="zh-TW" altLang="en-US" sz="1400" dirty="0">
                <a:latin typeface="Calibri" panose="020F0502020204030204" pitchFamily="34" charset="0"/>
                <a:cs typeface="Calibri" panose="020F0502020204030204" pitchFamily="34" charset="0"/>
              </a:rPr>
              <a:t>到 </a:t>
            </a:r>
            <a:r>
              <a:rPr lang="en-US" altLang="zh-TW" sz="1400" dirty="0">
                <a:latin typeface="Calibri" panose="020F0502020204030204" pitchFamily="34" charset="0"/>
                <a:cs typeface="Calibri" panose="020F0502020204030204" pitchFamily="34" charset="0"/>
              </a:rPr>
              <a:t>d</a:t>
            </a:r>
            <a:r>
              <a:rPr lang="zh-TW" altLang="en-US" sz="1400" dirty="0">
                <a:latin typeface="Calibri" panose="020F0502020204030204" pitchFamily="34" charset="0"/>
                <a:cs typeface="Calibri" panose="020F0502020204030204" pitchFamily="34" charset="0"/>
              </a:rPr>
              <a:t> 維的歐基里德特徵空間</a:t>
            </a:r>
            <a:r>
              <a:rPr lang="en-US" altLang="zh-TW" sz="1400" dirty="0">
                <a:latin typeface="Calibri" panose="020F0502020204030204" pitchFamily="34" charset="0"/>
                <a:cs typeface="Calibri" panose="020F0502020204030204" pitchFamily="34" charset="0"/>
              </a:rPr>
              <a:t>f(x) </a:t>
            </a:r>
            <a:r>
              <a:rPr lang="zh-TW" altLang="en-US" sz="1400" dirty="0">
                <a:latin typeface="Calibri" panose="020F0502020204030204" pitchFamily="34" charset="0"/>
                <a:cs typeface="Calibri" panose="020F0502020204030204" pitchFamily="34" charset="0"/>
              </a:rPr>
              <a:t>。我們希望訓練使得同一個人的不同人臉向量距離小，不同人臉間向量距離大。</a:t>
            </a:r>
            <a:endParaRPr lang="en-US" altLang="zh-TW" sz="1400" dirty="0">
              <a:latin typeface="Calibri" panose="020F0502020204030204" pitchFamily="34" charset="0"/>
              <a:cs typeface="Calibri" panose="020F0502020204030204" pitchFamily="34" charset="0"/>
            </a:endParaRPr>
          </a:p>
          <a:p>
            <a:pPr marL="130302" lvl="1" indent="0">
              <a:buNone/>
            </a:pPr>
            <a:r>
              <a:rPr lang="zh-TW" altLang="en-US" sz="1400" dirty="0">
                <a:latin typeface="Calibri" panose="020F0502020204030204" pitchFamily="34" charset="0"/>
                <a:cs typeface="Calibri" panose="020F0502020204030204" pitchFamily="34" charset="0"/>
              </a:rPr>
              <a:t>：</a:t>
            </a:r>
            <a:endParaRPr lang="en-US" altLang="zh-TW" sz="1400" dirty="0">
              <a:latin typeface="Calibri" panose="020F0502020204030204" pitchFamily="34" charset="0"/>
              <a:cs typeface="Calibri" panose="020F0502020204030204" pitchFamily="34" charset="0"/>
            </a:endParaRPr>
          </a:p>
          <a:p>
            <a:pPr marL="130302" lvl="1" indent="0">
              <a:buNone/>
            </a:pPr>
            <a:endParaRPr lang="en-US" altLang="zh-TW" sz="1400" dirty="0">
              <a:latin typeface="Calibri" panose="020F0502020204030204" pitchFamily="34" charset="0"/>
              <a:cs typeface="Calibri" panose="020F0502020204030204" pitchFamily="34" charset="0"/>
            </a:endParaRPr>
          </a:p>
          <a:p>
            <a:pPr marL="130302" lvl="1" indent="0">
              <a:buNone/>
            </a:pPr>
            <a:endParaRPr lang="en-US" altLang="zh-TW" sz="1400" dirty="0">
              <a:latin typeface="Calibri" panose="020F0502020204030204" pitchFamily="34" charset="0"/>
              <a:cs typeface="Calibri" panose="020F0502020204030204" pitchFamily="34" charset="0"/>
            </a:endParaRPr>
          </a:p>
          <a:p>
            <a:pPr marL="130302" lvl="1" indent="0">
              <a:buNone/>
            </a:pPr>
            <a:r>
              <a:rPr lang="zh-TW" altLang="en-US" sz="1400" dirty="0">
                <a:latin typeface="Calibri" panose="020F0502020204030204" pitchFamily="34" charset="0"/>
                <a:cs typeface="Calibri" panose="020F0502020204030204" pitchFamily="34" charset="0"/>
              </a:rPr>
              <a:t>其中</a:t>
            </a:r>
            <a:r>
              <a:rPr lang="el-GR" altLang="zh-TW" sz="1400" dirty="0">
                <a:latin typeface="Calibri" panose="020F0502020204030204" pitchFamily="34" charset="0"/>
                <a:cs typeface="Calibri" panose="020F0502020204030204" pitchFamily="34" charset="0"/>
              </a:rPr>
              <a:t>α </a:t>
            </a:r>
            <a:r>
              <a:rPr lang="zh-TW" altLang="en-US" sz="1400" dirty="0">
                <a:latin typeface="Calibri" panose="020F0502020204030204" pitchFamily="34" charset="0"/>
                <a:cs typeface="Calibri" panose="020F0502020204030204" pitchFamily="34" charset="0"/>
              </a:rPr>
              <a:t>是強制的正例和負例之間的 </a:t>
            </a:r>
            <a:r>
              <a:rPr lang="en-US" altLang="zh-TW" sz="1400" dirty="0">
                <a:latin typeface="Calibri" panose="020F0502020204030204" pitchFamily="34" charset="0"/>
                <a:cs typeface="Calibri" panose="020F0502020204030204" pitchFamily="34" charset="0"/>
              </a:rPr>
              <a:t>margin</a:t>
            </a:r>
            <a:r>
              <a:rPr lang="zh-TW" altLang="en-US" sz="1400" dirty="0">
                <a:latin typeface="Calibri" panose="020F0502020204030204" pitchFamily="34" charset="0"/>
                <a:cs typeface="Calibri" panose="020F0502020204030204" pitchFamily="34" charset="0"/>
              </a:rPr>
              <a:t>，</a:t>
            </a:r>
            <a:r>
              <a:rPr lang="en-US" altLang="zh-TW" sz="1400" dirty="0">
                <a:latin typeface="Calibri" panose="020F0502020204030204" pitchFamily="34" charset="0"/>
                <a:cs typeface="Calibri" panose="020F0502020204030204" pitchFamily="34" charset="0"/>
              </a:rPr>
              <a:t>TT</a:t>
            </a:r>
            <a:r>
              <a:rPr lang="zh-TW" altLang="en-US" sz="1400" dirty="0">
                <a:latin typeface="Calibri" panose="020F0502020204030204" pitchFamily="34" charset="0"/>
                <a:cs typeface="Calibri" panose="020F0502020204030204" pitchFamily="34" charset="0"/>
              </a:rPr>
              <a:t>是具有基數為</a:t>
            </a:r>
            <a:r>
              <a:rPr lang="en-US" altLang="zh-TW" sz="1400" dirty="0">
                <a:latin typeface="Calibri" panose="020F0502020204030204" pitchFamily="34" charset="0"/>
                <a:cs typeface="Calibri" panose="020F0502020204030204" pitchFamily="34" charset="0"/>
              </a:rPr>
              <a:t>NN</a:t>
            </a:r>
            <a:r>
              <a:rPr lang="zh-TW" altLang="en-US" sz="1400" dirty="0">
                <a:latin typeface="Calibri" panose="020F0502020204030204" pitchFamily="34" charset="0"/>
                <a:cs typeface="Calibri" panose="020F0502020204030204" pitchFamily="34" charset="0"/>
              </a:rPr>
              <a:t>的訓練集中的三元組的集合。</a:t>
            </a:r>
          </a:p>
          <a:p>
            <a:pPr marL="130302" lvl="1" indent="0">
              <a:buNone/>
            </a:pPr>
            <a:r>
              <a:rPr lang="zh-TW" altLang="en-US" sz="1400" dirty="0">
                <a:latin typeface="Calibri" panose="020F0502020204030204" pitchFamily="34" charset="0"/>
                <a:cs typeface="Calibri" panose="020F0502020204030204" pitchFamily="34" charset="0"/>
              </a:rPr>
              <a:t>那麼，損失函數很自然的可以寫為：</a:t>
            </a:r>
            <a:endParaRPr lang="en-US" altLang="zh-TW" sz="1400" dirty="0">
              <a:latin typeface="Calibri" panose="020F0502020204030204" pitchFamily="34" charset="0"/>
              <a:cs typeface="Calibri" panose="020F0502020204030204" pitchFamily="34" charset="0"/>
            </a:endParaRPr>
          </a:p>
          <a:p>
            <a:pPr marL="130302" lvl="1" indent="0">
              <a:buNone/>
            </a:pPr>
            <a:endParaRPr lang="en-US" altLang="zh-TW" sz="1400" dirty="0">
              <a:latin typeface="Calibri" panose="020F0502020204030204" pitchFamily="34" charset="0"/>
              <a:cs typeface="Calibri" panose="020F0502020204030204" pitchFamily="34" charset="0"/>
            </a:endParaRPr>
          </a:p>
          <a:p>
            <a:pPr marL="130302" lvl="1" indent="0">
              <a:buNone/>
            </a:pPr>
            <a:endParaRPr lang="en-US" altLang="zh-TW" sz="1400" dirty="0">
              <a:latin typeface="Calibri" panose="020F0502020204030204" pitchFamily="34" charset="0"/>
              <a:cs typeface="Calibri" panose="020F0502020204030204" pitchFamily="34" charset="0"/>
            </a:endParaRPr>
          </a:p>
          <a:p>
            <a:pPr marL="130302" lvl="1" indent="0">
              <a:buNone/>
            </a:pPr>
            <a:r>
              <a:rPr lang="zh-TW" altLang="en-US" sz="1400" dirty="0">
                <a:latin typeface="Calibri" panose="020F0502020204030204" pitchFamily="34" charset="0"/>
                <a:cs typeface="Calibri" panose="020F0502020204030204" pitchFamily="34" charset="0"/>
              </a:rPr>
              <a:t>其中加號指的，如果中括弧內部分小於</a:t>
            </a:r>
            <a:r>
              <a:rPr lang="en-US" altLang="zh-TW" sz="1400" dirty="0">
                <a:latin typeface="Calibri" panose="020F0502020204030204" pitchFamily="34" charset="0"/>
                <a:cs typeface="Calibri" panose="020F0502020204030204" pitchFamily="34" charset="0"/>
              </a:rPr>
              <a:t>0</a:t>
            </a:r>
            <a:r>
              <a:rPr lang="zh-TW" altLang="en-US" sz="1400" dirty="0">
                <a:latin typeface="Calibri" panose="020F0502020204030204" pitchFamily="34" charset="0"/>
                <a:cs typeface="Calibri" panose="020F0502020204030204" pitchFamily="34" charset="0"/>
              </a:rPr>
              <a:t>，則沒有損失（</a:t>
            </a:r>
            <a:r>
              <a:rPr lang="en-US" altLang="zh-TW" sz="1400" dirty="0">
                <a:latin typeface="Calibri" panose="020F0502020204030204" pitchFamily="34" charset="0"/>
                <a:cs typeface="Calibri" panose="020F0502020204030204" pitchFamily="34" charset="0"/>
              </a:rPr>
              <a:t>Anchor</a:t>
            </a:r>
            <a:r>
              <a:rPr lang="zh-TW" altLang="en-US" sz="1400" dirty="0">
                <a:latin typeface="Calibri" panose="020F0502020204030204" pitchFamily="34" charset="0"/>
                <a:cs typeface="Calibri" panose="020F0502020204030204" pitchFamily="34" charset="0"/>
              </a:rPr>
              <a:t>與</a:t>
            </a:r>
            <a:r>
              <a:rPr lang="en-US" altLang="zh-TW" sz="1400" dirty="0">
                <a:latin typeface="Calibri" panose="020F0502020204030204" pitchFamily="34" charset="0"/>
                <a:cs typeface="Calibri" panose="020F0502020204030204" pitchFamily="34" charset="0"/>
              </a:rPr>
              <a:t>Positive</a:t>
            </a:r>
            <a:r>
              <a:rPr lang="zh-TW" altLang="en-US" sz="1400" dirty="0">
                <a:latin typeface="Calibri" panose="020F0502020204030204" pitchFamily="34" charset="0"/>
                <a:cs typeface="Calibri" panose="020F0502020204030204" pitchFamily="34" charset="0"/>
              </a:rPr>
              <a:t>的距離加上</a:t>
            </a:r>
            <a:r>
              <a:rPr lang="en-US" altLang="zh-TW" sz="1400" dirty="0">
                <a:latin typeface="Calibri" panose="020F0502020204030204" pitchFamily="34" charset="0"/>
                <a:cs typeface="Calibri" panose="020F0502020204030204" pitchFamily="34" charset="0"/>
              </a:rPr>
              <a:t>margin</a:t>
            </a:r>
            <a:r>
              <a:rPr lang="zh-TW" altLang="en-US" sz="1400" dirty="0">
                <a:latin typeface="Calibri" panose="020F0502020204030204" pitchFamily="34" charset="0"/>
                <a:cs typeface="Calibri" panose="020F0502020204030204" pitchFamily="34" charset="0"/>
              </a:rPr>
              <a:t>小於與</a:t>
            </a:r>
            <a:r>
              <a:rPr lang="en-US" altLang="zh-TW" sz="1400" dirty="0">
                <a:latin typeface="Calibri" panose="020F0502020204030204" pitchFamily="34" charset="0"/>
                <a:cs typeface="Calibri" panose="020F0502020204030204" pitchFamily="34" charset="0"/>
              </a:rPr>
              <a:t>Negative</a:t>
            </a:r>
            <a:r>
              <a:rPr lang="zh-TW" altLang="en-US" sz="1400" dirty="0">
                <a:latin typeface="Calibri" panose="020F0502020204030204" pitchFamily="34" charset="0"/>
                <a:cs typeface="Calibri" panose="020F0502020204030204" pitchFamily="34" charset="0"/>
              </a:rPr>
              <a:t>的距離），否則計算這個距離為損失。</a:t>
            </a:r>
          </a:p>
          <a:p>
            <a:pPr marL="130302" lvl="1" indent="0">
              <a:buNone/>
            </a:pPr>
            <a:endParaRPr lang="en-US" altLang="zh-TW" sz="1400" dirty="0">
              <a:latin typeface="Calibri" panose="020F0502020204030204" pitchFamily="34" charset="0"/>
              <a:cs typeface="Calibri" panose="020F0502020204030204" pitchFamily="34" charset="0"/>
            </a:endParaRPr>
          </a:p>
        </p:txBody>
      </p:sp>
      <p:sp>
        <p:nvSpPr>
          <p:cNvPr id="4" name="矩形 3"/>
          <p:cNvSpPr/>
          <p:nvPr/>
        </p:nvSpPr>
        <p:spPr>
          <a:xfrm>
            <a:off x="5793378" y="4883165"/>
            <a:ext cx="3350623" cy="369332"/>
          </a:xfrm>
          <a:prstGeom prst="rect">
            <a:avLst/>
          </a:prstGeom>
        </p:spPr>
        <p:txBody>
          <a:bodyPr wrap="square">
            <a:spAutoFit/>
          </a:bodyPr>
          <a:lstStyle/>
          <a:p>
            <a:r>
              <a:rPr lang="en-US" altLang="zh-TW" sz="900" dirty="0">
                <a:hlinkClick r:id="rId3"/>
              </a:rPr>
              <a:t>http://frankchen.xyz/2017/12/01/understanding-triplet-loss-and-example-code/</a:t>
            </a:r>
            <a:endParaRPr lang="zh-TW" altLang="en-US" sz="900" dirty="0"/>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212197"/>
            <a:ext cx="4236244"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2416" y="3579862"/>
            <a:ext cx="2878931" cy="464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frankchen.xyz/images/1512120071004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770745"/>
            <a:ext cx="3292724" cy="87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72579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latin typeface="Microsoft JhengHei" charset="-120"/>
                <a:ea typeface="Microsoft JhengHei" charset="-120"/>
                <a:cs typeface="Microsoft JhengHei" charset="-120"/>
              </a:rPr>
              <a:t>人臉辨識原理</a:t>
            </a:r>
            <a:r>
              <a:rPr lang="en-US" altLang="zh-TW" dirty="0">
                <a:latin typeface="Microsoft JhengHei" charset="-120"/>
                <a:ea typeface="Microsoft JhengHei" charset="-120"/>
                <a:cs typeface="Microsoft JhengHei" charset="-120"/>
              </a:rPr>
              <a:t>-face re</a:t>
            </a:r>
            <a:r>
              <a:rPr lang="zh-TW" altLang="en-US" dirty="0">
                <a:latin typeface="Microsoft JhengHei" charset="-120"/>
                <a:ea typeface="Microsoft JhengHei" charset="-120"/>
                <a:cs typeface="Microsoft JhengHei" charset="-120"/>
              </a:rPr>
              <a:t> </a:t>
            </a:r>
            <a:r>
              <a:rPr lang="en-US" altLang="zh-TW" dirty="0">
                <a:latin typeface="Microsoft JhengHei" charset="-120"/>
                <a:ea typeface="Microsoft JhengHei" charset="-120"/>
                <a:cs typeface="Microsoft JhengHei" charset="-120"/>
              </a:rPr>
              <a:t>cognition</a:t>
            </a:r>
            <a:endParaRPr lang="zh-TW" altLang="en-US" dirty="0"/>
          </a:p>
        </p:txBody>
      </p:sp>
      <p:sp>
        <p:nvSpPr>
          <p:cNvPr id="3" name="內容版面配置區 2"/>
          <p:cNvSpPr>
            <a:spLocks noGrp="1"/>
          </p:cNvSpPr>
          <p:nvPr>
            <p:ph idx="1"/>
          </p:nvPr>
        </p:nvSpPr>
        <p:spPr/>
        <p:txBody>
          <a:bodyPr>
            <a:noAutofit/>
          </a:bodyPr>
          <a:lstStyle/>
          <a:p>
            <a:pPr marL="0" indent="0">
              <a:buNone/>
            </a:pPr>
            <a:r>
              <a:rPr lang="en-US" altLang="zh-TW" sz="1400" dirty="0">
                <a:latin typeface="Calibri" panose="020F0502020204030204" pitchFamily="34" charset="0"/>
                <a:cs typeface="Calibri" panose="020F0502020204030204" pitchFamily="34" charset="0"/>
              </a:rPr>
              <a:t>Step 3: Encoding Faces</a:t>
            </a:r>
          </a:p>
          <a:p>
            <a:pPr marL="130302" lvl="1" indent="0">
              <a:buNone/>
            </a:pPr>
            <a:r>
              <a:rPr lang="zh-CN" altLang="en-US" sz="1400" dirty="0">
                <a:latin typeface="Calibri" panose="020F0502020204030204" pitchFamily="34" charset="0"/>
                <a:cs typeface="Calibri" panose="020F0502020204030204" pitchFamily="34" charset="0"/>
              </a:rPr>
              <a:t>這裡比較巧妙地將一個 </a:t>
            </a:r>
            <a:r>
              <a:rPr lang="en-US" altLang="zh-CN" sz="1400" dirty="0" err="1">
                <a:latin typeface="Calibri" panose="020F0502020204030204" pitchFamily="34" charset="0"/>
                <a:cs typeface="Calibri" panose="020F0502020204030204" pitchFamily="34" charset="0"/>
              </a:rPr>
              <a:t>batch_size</a:t>
            </a:r>
            <a:r>
              <a:rPr lang="en-US" altLang="zh-CN" sz="1400" dirty="0">
                <a:latin typeface="Calibri" panose="020F0502020204030204" pitchFamily="34" charset="0"/>
                <a:cs typeface="Calibri" panose="020F0502020204030204" pitchFamily="34" charset="0"/>
              </a:rPr>
              <a:t> </a:t>
            </a:r>
            <a:r>
              <a:rPr lang="zh-CN" altLang="en-US" sz="1400" dirty="0">
                <a:latin typeface="Calibri" panose="020F0502020204030204" pitchFamily="34" charset="0"/>
                <a:cs typeface="Calibri" panose="020F0502020204030204" pitchFamily="34" charset="0"/>
              </a:rPr>
              <a:t>擴充成</a:t>
            </a:r>
            <a:r>
              <a:rPr lang="en-US" altLang="zh-CN" sz="1400" dirty="0">
                <a:latin typeface="Calibri" panose="020F0502020204030204" pitchFamily="34" charset="0"/>
                <a:cs typeface="Calibri" panose="020F0502020204030204" pitchFamily="34" charset="0"/>
              </a:rPr>
              <a:t>3</a:t>
            </a:r>
            <a:r>
              <a:rPr lang="zh-CN" altLang="en-US" sz="1400" dirty="0">
                <a:latin typeface="Calibri" panose="020F0502020204030204" pitchFamily="34" charset="0"/>
                <a:cs typeface="Calibri" panose="020F0502020204030204" pitchFamily="34" charset="0"/>
              </a:rPr>
              <a:t>倍，設 </a:t>
            </a:r>
            <a:r>
              <a:rPr lang="en-US" altLang="zh-CN" sz="1400" dirty="0" err="1">
                <a:latin typeface="Calibri" panose="020F0502020204030204" pitchFamily="34" charset="0"/>
                <a:cs typeface="Calibri" panose="020F0502020204030204" pitchFamily="34" charset="0"/>
              </a:rPr>
              <a:t>batch_size</a:t>
            </a:r>
            <a:r>
              <a:rPr lang="en-US" altLang="zh-CN" sz="1400" dirty="0">
                <a:latin typeface="Calibri" panose="020F0502020204030204" pitchFamily="34" charset="0"/>
                <a:cs typeface="Calibri" panose="020F0502020204030204" pitchFamily="34" charset="0"/>
              </a:rPr>
              <a:t>=N</a:t>
            </a:r>
            <a:r>
              <a:rPr lang="zh-CN" altLang="en-US" sz="1400" dirty="0">
                <a:latin typeface="Calibri" panose="020F0502020204030204" pitchFamily="34" charset="0"/>
                <a:cs typeface="Calibri" panose="020F0502020204030204" pitchFamily="34" charset="0"/>
              </a:rPr>
              <a:t>，那麼每批（</a:t>
            </a:r>
            <a:r>
              <a:rPr lang="en-US" altLang="zh-CN" sz="1400" dirty="0">
                <a:latin typeface="Calibri" panose="020F0502020204030204" pitchFamily="34" charset="0"/>
                <a:cs typeface="Calibri" panose="020F0502020204030204" pitchFamily="34" charset="0"/>
              </a:rPr>
              <a:t>1~3*N</a:t>
            </a:r>
            <a:r>
              <a:rPr lang="zh-CN" altLang="en-US" sz="1400" dirty="0">
                <a:latin typeface="Calibri" panose="020F0502020204030204" pitchFamily="34" charset="0"/>
                <a:cs typeface="Calibri" panose="020F0502020204030204" pitchFamily="34" charset="0"/>
              </a:rPr>
              <a:t>）中，</a:t>
            </a:r>
            <a:r>
              <a:rPr lang="en-US" altLang="zh-CN" sz="1400" dirty="0">
                <a:latin typeface="Calibri" panose="020F0502020204030204" pitchFamily="34" charset="0"/>
                <a:cs typeface="Calibri" panose="020F0502020204030204" pitchFamily="34" charset="0"/>
              </a:rPr>
              <a:t>1~N</a:t>
            </a:r>
            <a:r>
              <a:rPr lang="zh-CN" altLang="en-US" sz="1400" dirty="0">
                <a:latin typeface="Calibri" panose="020F0502020204030204" pitchFamily="34" charset="0"/>
                <a:cs typeface="Calibri" panose="020F0502020204030204" pitchFamily="34" charset="0"/>
              </a:rPr>
              <a:t>依次放 </a:t>
            </a:r>
            <a:r>
              <a:rPr lang="en-US" altLang="zh-CN" sz="1400" dirty="0">
                <a:latin typeface="Calibri" panose="020F0502020204030204" pitchFamily="34" charset="0"/>
                <a:cs typeface="Calibri" panose="020F0502020204030204" pitchFamily="34" charset="0"/>
              </a:rPr>
              <a:t>anchor</a:t>
            </a:r>
            <a:r>
              <a:rPr lang="en-US" altLang="zh-CN" sz="1400" baseline="-25000" dirty="0">
                <a:latin typeface="Calibri" panose="020F0502020204030204" pitchFamily="34" charset="0"/>
                <a:cs typeface="Calibri" panose="020F0502020204030204" pitchFamily="34" charset="0"/>
              </a:rPr>
              <a:t>1</a:t>
            </a:r>
            <a:r>
              <a:rPr lang="zh-CN" altLang="en-US" sz="1400" dirty="0">
                <a:latin typeface="Calibri" panose="020F0502020204030204" pitchFamily="34" charset="0"/>
                <a:cs typeface="Calibri" panose="020F0502020204030204" pitchFamily="34" charset="0"/>
              </a:rPr>
              <a:t>，</a:t>
            </a:r>
            <a:r>
              <a:rPr lang="en-US" altLang="zh-CN" sz="1400" dirty="0">
                <a:latin typeface="Calibri" panose="020F0502020204030204" pitchFamily="34" charset="0"/>
                <a:cs typeface="Calibri" panose="020F0502020204030204" pitchFamily="34" charset="0"/>
              </a:rPr>
              <a:t>anchor</a:t>
            </a:r>
            <a:r>
              <a:rPr lang="en-US" altLang="zh-CN" sz="1400" baseline="-25000" dirty="0">
                <a:latin typeface="Calibri" panose="020F0502020204030204" pitchFamily="34" charset="0"/>
                <a:cs typeface="Calibri" panose="020F0502020204030204" pitchFamily="34" charset="0"/>
              </a:rPr>
              <a:t>2</a:t>
            </a:r>
            <a:r>
              <a:rPr lang="zh-CN" altLang="en-US" sz="1400" dirty="0">
                <a:latin typeface="Calibri" panose="020F0502020204030204" pitchFamily="34" charset="0"/>
                <a:cs typeface="Calibri" panose="020F0502020204030204" pitchFamily="34" charset="0"/>
              </a:rPr>
              <a:t>，</a:t>
            </a:r>
            <a:r>
              <a:rPr lang="en-US" altLang="zh-CN" sz="1400" dirty="0">
                <a:latin typeface="Calibri" panose="020F0502020204030204" pitchFamily="34" charset="0"/>
                <a:cs typeface="Calibri" panose="020F0502020204030204" pitchFamily="34" charset="0"/>
              </a:rPr>
              <a:t>…</a:t>
            </a:r>
            <a:r>
              <a:rPr lang="en-US" altLang="zh-CN" sz="1400" dirty="0" err="1">
                <a:latin typeface="Calibri" panose="020F0502020204030204" pitchFamily="34" charset="0"/>
                <a:cs typeface="Calibri" panose="020F0502020204030204" pitchFamily="34" charset="0"/>
              </a:rPr>
              <a:t>anchor</a:t>
            </a:r>
            <a:r>
              <a:rPr lang="en-US" altLang="zh-CN" sz="1400" baseline="-25000" dirty="0" err="1">
                <a:latin typeface="Calibri" panose="020F0502020204030204" pitchFamily="34" charset="0"/>
                <a:cs typeface="Calibri" panose="020F0502020204030204" pitchFamily="34" charset="0"/>
              </a:rPr>
              <a:t>N</a:t>
            </a:r>
            <a:r>
              <a:rPr lang="zh-CN" altLang="en-US" sz="1400" dirty="0">
                <a:latin typeface="Calibri" panose="020F0502020204030204" pitchFamily="34" charset="0"/>
                <a:cs typeface="Calibri" panose="020F0502020204030204" pitchFamily="34" charset="0"/>
              </a:rPr>
              <a:t>；</a:t>
            </a:r>
            <a:r>
              <a:rPr lang="en-US" altLang="zh-CN" sz="1400" dirty="0">
                <a:latin typeface="Calibri" panose="020F0502020204030204" pitchFamily="34" charset="0"/>
                <a:cs typeface="Calibri" panose="020F0502020204030204" pitchFamily="34" charset="0"/>
              </a:rPr>
              <a:t>(N+1)~2*n</a:t>
            </a:r>
            <a:r>
              <a:rPr lang="zh-CN" altLang="en-US" sz="1400" dirty="0">
                <a:latin typeface="Calibri" panose="020F0502020204030204" pitchFamily="34" charset="0"/>
                <a:cs typeface="Calibri" panose="020F0502020204030204" pitchFamily="34" charset="0"/>
              </a:rPr>
              <a:t>裡依次放</a:t>
            </a:r>
            <a:r>
              <a:rPr lang="en-US" altLang="zh-CN" sz="1400" dirty="0">
                <a:latin typeface="Calibri" panose="020F0502020204030204" pitchFamily="34" charset="0"/>
                <a:cs typeface="Calibri" panose="020F0502020204030204" pitchFamily="34" charset="0"/>
              </a:rPr>
              <a:t>pos</a:t>
            </a:r>
            <a:r>
              <a:rPr lang="en-US" altLang="zh-CN" sz="1400" baseline="-25000" dirty="0">
                <a:latin typeface="Calibri" panose="020F0502020204030204" pitchFamily="34" charset="0"/>
                <a:cs typeface="Calibri" panose="020F0502020204030204" pitchFamily="34" charset="0"/>
              </a:rPr>
              <a:t>1</a:t>
            </a:r>
            <a:r>
              <a:rPr lang="zh-CN" altLang="en-US" sz="1400" dirty="0">
                <a:latin typeface="Calibri" panose="020F0502020204030204" pitchFamily="34" charset="0"/>
                <a:cs typeface="Calibri" panose="020F0502020204030204" pitchFamily="34" charset="0"/>
              </a:rPr>
              <a:t>，</a:t>
            </a:r>
            <a:r>
              <a:rPr lang="en-US" altLang="zh-CN" sz="1400" dirty="0">
                <a:latin typeface="Calibri" panose="020F0502020204030204" pitchFamily="34" charset="0"/>
                <a:cs typeface="Calibri" panose="020F0502020204030204" pitchFamily="34" charset="0"/>
              </a:rPr>
              <a:t>pos</a:t>
            </a:r>
            <a:r>
              <a:rPr lang="en-US" altLang="zh-CN" sz="1400" baseline="-25000" dirty="0">
                <a:latin typeface="Calibri" panose="020F0502020204030204" pitchFamily="34" charset="0"/>
                <a:cs typeface="Calibri" panose="020F0502020204030204" pitchFamily="34" charset="0"/>
              </a:rPr>
              <a:t>2</a:t>
            </a:r>
            <a:r>
              <a:rPr lang="zh-CN" altLang="en-US" sz="1400" dirty="0">
                <a:latin typeface="Calibri" panose="020F0502020204030204" pitchFamily="34" charset="0"/>
                <a:cs typeface="Calibri" panose="020F0502020204030204" pitchFamily="34" charset="0"/>
              </a:rPr>
              <a:t>，</a:t>
            </a:r>
            <a:r>
              <a:rPr lang="en-US" altLang="zh-CN" sz="1400" dirty="0">
                <a:latin typeface="Calibri" panose="020F0502020204030204" pitchFamily="34" charset="0"/>
                <a:cs typeface="Calibri" panose="020F0502020204030204" pitchFamily="34" charset="0"/>
              </a:rPr>
              <a:t>…</a:t>
            </a:r>
            <a:r>
              <a:rPr lang="en-US" altLang="zh-CN" sz="1400" dirty="0" err="1">
                <a:latin typeface="Calibri" panose="020F0502020204030204" pitchFamily="34" charset="0"/>
                <a:cs typeface="Calibri" panose="020F0502020204030204" pitchFamily="34" charset="0"/>
              </a:rPr>
              <a:t>pos</a:t>
            </a:r>
            <a:r>
              <a:rPr lang="en-US" altLang="zh-CN" sz="1400" baseline="-25000" dirty="0" err="1">
                <a:latin typeface="Calibri" panose="020F0502020204030204" pitchFamily="34" charset="0"/>
                <a:cs typeface="Calibri" panose="020F0502020204030204" pitchFamily="34" charset="0"/>
              </a:rPr>
              <a:t>N</a:t>
            </a:r>
            <a:r>
              <a:rPr lang="zh-CN" altLang="en-US" sz="1400" dirty="0">
                <a:latin typeface="Calibri" panose="020F0502020204030204" pitchFamily="34" charset="0"/>
                <a:cs typeface="Calibri" panose="020F0502020204030204" pitchFamily="34" charset="0"/>
              </a:rPr>
              <a:t>，</a:t>
            </a:r>
            <a:r>
              <a:rPr lang="en-US" altLang="zh-CN" sz="1400" dirty="0">
                <a:latin typeface="Calibri" panose="020F0502020204030204" pitchFamily="34" charset="0"/>
                <a:cs typeface="Calibri" panose="020F0502020204030204" pitchFamily="34" charset="0"/>
              </a:rPr>
              <a:t>(2*N+1)~3*N</a:t>
            </a:r>
            <a:r>
              <a:rPr lang="zh-CN" altLang="en-US" sz="1400" dirty="0">
                <a:latin typeface="Calibri" panose="020F0502020204030204" pitchFamily="34" charset="0"/>
                <a:cs typeface="Calibri" panose="020F0502020204030204" pitchFamily="34" charset="0"/>
              </a:rPr>
              <a:t>裡依次放</a:t>
            </a:r>
            <a:r>
              <a:rPr lang="en-US" altLang="zh-CN" sz="1400" dirty="0">
                <a:latin typeface="Calibri" panose="020F0502020204030204" pitchFamily="34" charset="0"/>
                <a:cs typeface="Calibri" panose="020F0502020204030204" pitchFamily="34" charset="0"/>
              </a:rPr>
              <a:t>neg</a:t>
            </a:r>
            <a:r>
              <a:rPr lang="en-US" altLang="zh-CN" sz="1400" baseline="-25000" dirty="0">
                <a:latin typeface="Calibri" panose="020F0502020204030204" pitchFamily="34" charset="0"/>
                <a:cs typeface="Calibri" panose="020F0502020204030204" pitchFamily="34" charset="0"/>
              </a:rPr>
              <a:t>1</a:t>
            </a:r>
            <a:r>
              <a:rPr lang="zh-CN" altLang="en-US" sz="1400" dirty="0">
                <a:latin typeface="Calibri" panose="020F0502020204030204" pitchFamily="34" charset="0"/>
                <a:cs typeface="Calibri" panose="020F0502020204030204" pitchFamily="34" charset="0"/>
              </a:rPr>
              <a:t>，</a:t>
            </a:r>
            <a:r>
              <a:rPr lang="en-US" altLang="zh-CN" sz="1400" dirty="0">
                <a:latin typeface="Calibri" panose="020F0502020204030204" pitchFamily="34" charset="0"/>
                <a:cs typeface="Calibri" panose="020F0502020204030204" pitchFamily="34" charset="0"/>
              </a:rPr>
              <a:t>neg</a:t>
            </a:r>
            <a:r>
              <a:rPr lang="en-US" altLang="zh-CN" sz="1400" baseline="-25000" dirty="0">
                <a:latin typeface="Calibri" panose="020F0502020204030204" pitchFamily="34" charset="0"/>
                <a:cs typeface="Calibri" panose="020F0502020204030204" pitchFamily="34" charset="0"/>
              </a:rPr>
              <a:t>2</a:t>
            </a:r>
            <a:r>
              <a:rPr lang="zh-CN" altLang="en-US" sz="1400" dirty="0">
                <a:latin typeface="Calibri" panose="020F0502020204030204" pitchFamily="34" charset="0"/>
                <a:cs typeface="Calibri" panose="020F0502020204030204" pitchFamily="34" charset="0"/>
              </a:rPr>
              <a:t>，</a:t>
            </a:r>
            <a:r>
              <a:rPr lang="en-US" altLang="zh-CN" sz="1400" dirty="0">
                <a:latin typeface="Calibri" panose="020F0502020204030204" pitchFamily="34" charset="0"/>
                <a:cs typeface="Calibri" panose="020F0502020204030204" pitchFamily="34" charset="0"/>
              </a:rPr>
              <a:t>…</a:t>
            </a:r>
            <a:r>
              <a:rPr lang="zh-CN" altLang="en-US" sz="1400" dirty="0">
                <a:latin typeface="Calibri" panose="020F0502020204030204" pitchFamily="34" charset="0"/>
                <a:cs typeface="Calibri" panose="020F0502020204030204" pitchFamily="34" charset="0"/>
              </a:rPr>
              <a:t>，</a:t>
            </a:r>
            <a:r>
              <a:rPr lang="en-US" altLang="zh-CN" sz="1400" dirty="0" err="1">
                <a:latin typeface="Calibri" panose="020F0502020204030204" pitchFamily="34" charset="0"/>
                <a:cs typeface="Calibri" panose="020F0502020204030204" pitchFamily="34" charset="0"/>
              </a:rPr>
              <a:t>neg</a:t>
            </a:r>
            <a:r>
              <a:rPr lang="en-US" altLang="zh-CN" sz="1400" baseline="-25000" dirty="0" err="1">
                <a:latin typeface="Calibri" panose="020F0502020204030204" pitchFamily="34" charset="0"/>
                <a:cs typeface="Calibri" panose="020F0502020204030204" pitchFamily="34" charset="0"/>
              </a:rPr>
              <a:t>N</a:t>
            </a:r>
            <a:r>
              <a:rPr lang="zh-CN" altLang="en-US" sz="1400" dirty="0">
                <a:latin typeface="Calibri" panose="020F0502020204030204" pitchFamily="34" charset="0"/>
                <a:cs typeface="Calibri" panose="020F0502020204030204" pitchFamily="34" charset="0"/>
              </a:rPr>
              <a:t>。所以雖然模型是三輸入的，但是實際上卻還是單輸入的，這樣有個好處是可以利用在</a:t>
            </a:r>
            <a:r>
              <a:rPr lang="en-US" altLang="zh-CN" sz="1400" dirty="0" err="1">
                <a:latin typeface="Calibri" panose="020F0502020204030204" pitchFamily="34" charset="0"/>
                <a:cs typeface="Calibri" panose="020F0502020204030204" pitchFamily="34" charset="0"/>
              </a:rPr>
              <a:t>Imagenet</a:t>
            </a:r>
            <a:r>
              <a:rPr lang="zh-CN" altLang="en-US" sz="1400" dirty="0">
                <a:latin typeface="Calibri" panose="020F0502020204030204" pitchFamily="34" charset="0"/>
                <a:cs typeface="Calibri" panose="020F0502020204030204" pitchFamily="34" charset="0"/>
              </a:rPr>
              <a:t>上預訓練好的參數進行初始化，加速訓練。親測在某一種圖像的分類上，由於樣本庫比較小，不使用預訓練好的參數初始化的話，最高只能達到</a:t>
            </a:r>
            <a:r>
              <a:rPr lang="en-US" altLang="zh-CN" sz="1400" dirty="0">
                <a:latin typeface="Calibri" panose="020F0502020204030204" pitchFamily="34" charset="0"/>
                <a:cs typeface="Calibri" panose="020F0502020204030204" pitchFamily="34" charset="0"/>
              </a:rPr>
              <a:t>60%</a:t>
            </a:r>
            <a:r>
              <a:rPr lang="zh-CN" altLang="en-US" sz="1400" dirty="0">
                <a:latin typeface="Calibri" panose="020F0502020204030204" pitchFamily="34" charset="0"/>
                <a:cs typeface="Calibri" panose="020F0502020204030204" pitchFamily="34" charset="0"/>
              </a:rPr>
              <a:t>左右，但是使用了預訓練好的參數初始化後，一輪訓練後正確率即可達到</a:t>
            </a:r>
            <a:r>
              <a:rPr lang="en-US" altLang="zh-CN" sz="1400" dirty="0">
                <a:latin typeface="Calibri" panose="020F0502020204030204" pitchFamily="34" charset="0"/>
                <a:cs typeface="Calibri" panose="020F0502020204030204" pitchFamily="34" charset="0"/>
              </a:rPr>
              <a:t>95+%</a:t>
            </a:r>
            <a:r>
              <a:rPr lang="zh-CN" altLang="en-US" sz="1400" dirty="0">
                <a:latin typeface="Calibri" panose="020F0502020204030204" pitchFamily="34" charset="0"/>
                <a:cs typeface="Calibri" panose="020F0502020204030204" pitchFamily="34" charset="0"/>
              </a:rPr>
              <a:t>。可見 </a:t>
            </a:r>
            <a:r>
              <a:rPr lang="en-US" altLang="zh-CN" sz="1400" dirty="0">
                <a:latin typeface="Calibri" panose="020F0502020204030204" pitchFamily="34" charset="0"/>
                <a:cs typeface="Calibri" panose="020F0502020204030204" pitchFamily="34" charset="0"/>
              </a:rPr>
              <a:t>ImageNet </a:t>
            </a:r>
            <a:r>
              <a:rPr lang="zh-CN" altLang="en-US" sz="1400" dirty="0">
                <a:latin typeface="Calibri" panose="020F0502020204030204" pitchFamily="34" charset="0"/>
                <a:cs typeface="Calibri" panose="020F0502020204030204" pitchFamily="34" charset="0"/>
              </a:rPr>
              <a:t>比賽上獲獎的這些模型的泛化能力極強。 </a:t>
            </a:r>
          </a:p>
        </p:txBody>
      </p:sp>
      <p:sp>
        <p:nvSpPr>
          <p:cNvPr id="4" name="矩形 3"/>
          <p:cNvSpPr/>
          <p:nvPr/>
        </p:nvSpPr>
        <p:spPr>
          <a:xfrm>
            <a:off x="6048103" y="4883165"/>
            <a:ext cx="3095897" cy="230832"/>
          </a:xfrm>
          <a:prstGeom prst="rect">
            <a:avLst/>
          </a:prstGeom>
        </p:spPr>
        <p:txBody>
          <a:bodyPr wrap="square">
            <a:spAutoFit/>
          </a:bodyPr>
          <a:lstStyle/>
          <a:p>
            <a:r>
              <a:rPr lang="en-US" altLang="zh-TW" sz="900" dirty="0">
                <a:hlinkClick r:id="rId2"/>
              </a:rPr>
              <a:t>https://blog.csdn.net/yjy728/article/details/79570554</a:t>
            </a:r>
            <a:endParaRPr lang="zh-TW" altLang="en-US" sz="9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918" y="2693895"/>
            <a:ext cx="3935293" cy="2397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090856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latin typeface="Microsoft JhengHei" charset="-120"/>
                <a:ea typeface="Microsoft JhengHei" charset="-120"/>
                <a:cs typeface="Microsoft JhengHei" charset="-120"/>
              </a:rPr>
              <a:t>人臉辨識原理</a:t>
            </a:r>
            <a:r>
              <a:rPr lang="en-US" altLang="zh-TW" dirty="0">
                <a:latin typeface="Microsoft JhengHei" charset="-120"/>
                <a:ea typeface="Microsoft JhengHei" charset="-120"/>
                <a:cs typeface="Microsoft JhengHei" charset="-120"/>
              </a:rPr>
              <a:t>-face re</a:t>
            </a:r>
            <a:r>
              <a:rPr lang="zh-TW" altLang="en-US" dirty="0">
                <a:latin typeface="Microsoft JhengHei" charset="-120"/>
                <a:ea typeface="Microsoft JhengHei" charset="-120"/>
                <a:cs typeface="Microsoft JhengHei" charset="-120"/>
              </a:rPr>
              <a:t> </a:t>
            </a:r>
            <a:r>
              <a:rPr lang="en-US" altLang="zh-TW" dirty="0">
                <a:latin typeface="Microsoft JhengHei" charset="-120"/>
                <a:ea typeface="Microsoft JhengHei" charset="-120"/>
                <a:cs typeface="Microsoft JhengHei" charset="-120"/>
              </a:rPr>
              <a:t>cognition</a:t>
            </a:r>
            <a:endParaRPr lang="zh-TW" altLang="en-US" dirty="0"/>
          </a:p>
        </p:txBody>
      </p:sp>
      <p:sp>
        <p:nvSpPr>
          <p:cNvPr id="3" name="內容版面配置區 2"/>
          <p:cNvSpPr>
            <a:spLocks noGrp="1"/>
          </p:cNvSpPr>
          <p:nvPr>
            <p:ph idx="1"/>
          </p:nvPr>
        </p:nvSpPr>
        <p:spPr/>
        <p:txBody>
          <a:bodyPr>
            <a:noAutofit/>
          </a:bodyPr>
          <a:lstStyle/>
          <a:p>
            <a:pPr marL="0" indent="0">
              <a:buNone/>
            </a:pPr>
            <a:r>
              <a:rPr lang="en-US" altLang="zh-TW" sz="1200" dirty="0">
                <a:latin typeface="Calibri" panose="020F0502020204030204" pitchFamily="34" charset="0"/>
                <a:cs typeface="Calibri" panose="020F0502020204030204" pitchFamily="34" charset="0"/>
              </a:rPr>
              <a:t>Step 3: Encoding Faces</a:t>
            </a:r>
          </a:p>
          <a:p>
            <a:pPr marL="130302" lvl="1" indent="0">
              <a:buNone/>
            </a:pPr>
            <a:r>
              <a:rPr lang="en-US" altLang="zh-TW" sz="1200" dirty="0"/>
              <a:t>After repeating this step millions of times for millions of images of thousands of different people, the neural network learns to reliably generate 128 measurements for each person. Any ten different pictures of the same person should give roughly the same measurements.</a:t>
            </a:r>
          </a:p>
          <a:p>
            <a:pPr marL="130302" lvl="1" indent="0">
              <a:buNone/>
            </a:pPr>
            <a:r>
              <a:rPr lang="en-US" altLang="zh-TW" sz="1200" dirty="0"/>
              <a:t>Machine learning people call the 128 measurements of each face an </a:t>
            </a:r>
            <a:r>
              <a:rPr lang="en-US" altLang="zh-TW" sz="1200" b="1" dirty="0"/>
              <a:t>embedding</a:t>
            </a:r>
            <a:r>
              <a:rPr lang="en-US" altLang="zh-TW" sz="1200" dirty="0"/>
              <a:t>. The idea of reducing complicated raw data like a picture into a list of computer-generated numbers comes up a lot in machine learning (especially in language translation). The exact approach for faces we are using </a:t>
            </a:r>
            <a:r>
              <a:rPr lang="en-US" altLang="zh-TW" sz="1200" dirty="0">
                <a:hlinkClick r:id="rId3"/>
              </a:rPr>
              <a:t>was invented in 2015 by researchers at Google</a:t>
            </a:r>
            <a:r>
              <a:rPr lang="en-US" altLang="zh-TW" sz="1200" dirty="0"/>
              <a:t> but many similar approaches exist.</a:t>
            </a:r>
          </a:p>
          <a:p>
            <a:pPr marL="0" indent="0">
              <a:buNone/>
            </a:pPr>
            <a:endParaRPr lang="en-US" altLang="zh-TW" sz="1200" dirty="0">
              <a:latin typeface="Calibri" panose="020F0502020204030204" pitchFamily="34" charset="0"/>
              <a:cs typeface="Calibri" panose="020F0502020204030204" pitchFamily="34" charset="0"/>
            </a:endParaRPr>
          </a:p>
        </p:txBody>
      </p:sp>
      <p:sp>
        <p:nvSpPr>
          <p:cNvPr id="4" name="矩形 3"/>
          <p:cNvSpPr/>
          <p:nvPr/>
        </p:nvSpPr>
        <p:spPr>
          <a:xfrm>
            <a:off x="2971800" y="4883165"/>
            <a:ext cx="6172201" cy="230832"/>
          </a:xfrm>
          <a:prstGeom prst="rect">
            <a:avLst/>
          </a:prstGeom>
        </p:spPr>
        <p:txBody>
          <a:bodyPr wrap="square">
            <a:spAutoFit/>
          </a:bodyPr>
          <a:lstStyle/>
          <a:p>
            <a:r>
              <a:rPr lang="en-US" altLang="zh-TW" sz="900" dirty="0">
                <a:hlinkClick r:id="rId4"/>
              </a:rPr>
              <a:t>https://medium.com/@ageitgey/machine-learning-is-fun-part-4-modern-face-recognition-with-deep-learning-c3cffc121d78</a:t>
            </a:r>
            <a:endParaRPr lang="zh-TW" altLang="en-US" sz="900" dirty="0"/>
          </a:p>
        </p:txBody>
      </p:sp>
      <p:pic>
        <p:nvPicPr>
          <p:cNvPr id="9218" name="Picture 2" descr="https://cdn-images-1.medium.com/max/1600/1*6kMMqLt4UBCrN7HtqNHMK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736" y="2592246"/>
            <a:ext cx="4304055" cy="2146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85822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latin typeface="Microsoft JhengHei" charset="-120"/>
                <a:ea typeface="Microsoft JhengHei" charset="-120"/>
                <a:cs typeface="Microsoft JhengHei" charset="-120"/>
              </a:rPr>
              <a:t>Facenet</a:t>
            </a:r>
            <a:r>
              <a:rPr lang="en-US" altLang="zh-TW" dirty="0">
                <a:latin typeface="Microsoft JhengHei" charset="-120"/>
                <a:ea typeface="Microsoft JhengHei" charset="-120"/>
                <a:cs typeface="Microsoft JhengHei" charset="-120"/>
              </a:rPr>
              <a:t> </a:t>
            </a:r>
            <a:r>
              <a:rPr lang="zh-TW" altLang="en-US" dirty="0">
                <a:latin typeface="Microsoft JhengHei" charset="-120"/>
                <a:ea typeface="Microsoft JhengHei" charset="-120"/>
                <a:cs typeface="Microsoft JhengHei" charset="-120"/>
              </a:rPr>
              <a:t>模型架構</a:t>
            </a:r>
            <a:endParaRPr lang="zh-TW" altLang="en-US" dirty="0"/>
          </a:p>
        </p:txBody>
      </p:sp>
      <p:grpSp>
        <p:nvGrpSpPr>
          <p:cNvPr id="5" name="群組 4"/>
          <p:cNvGrpSpPr/>
          <p:nvPr/>
        </p:nvGrpSpPr>
        <p:grpSpPr>
          <a:xfrm>
            <a:off x="1259632" y="1203598"/>
            <a:ext cx="6056064" cy="3080785"/>
            <a:chOff x="1675361" y="1494199"/>
            <a:chExt cx="8074752" cy="4107713"/>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111" y="4156364"/>
              <a:ext cx="7583002" cy="1445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361" y="1494199"/>
              <a:ext cx="8074752" cy="277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1217267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FACENET –NN1</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00" y="2333942"/>
            <a:ext cx="4796249" cy="914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851156"/>
            <a:ext cx="3158758" cy="4292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687349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FACENET –NN2</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933" y="903821"/>
            <a:ext cx="6656546" cy="3976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251207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FACENET </a:t>
            </a:r>
            <a:r>
              <a:rPr lang="zh-TW" altLang="en-US" dirty="0"/>
              <a:t>計算量與準確度</a:t>
            </a:r>
          </a:p>
        </p:txBody>
      </p:sp>
      <p:sp>
        <p:nvSpPr>
          <p:cNvPr id="3" name="內容版面配置區 2"/>
          <p:cNvSpPr>
            <a:spLocks noGrp="1"/>
          </p:cNvSpPr>
          <p:nvPr>
            <p:ph idx="1"/>
          </p:nvPr>
        </p:nvSpPr>
        <p:spPr/>
        <p:txBody>
          <a:bodyPr/>
          <a:lstStyle/>
          <a:p>
            <a:endParaRPr lang="zh-TW"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427" y="950248"/>
            <a:ext cx="4271378" cy="3812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86947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FACENET</a:t>
            </a:r>
            <a:r>
              <a:rPr lang="zh-TW" altLang="en-US" dirty="0"/>
              <a:t> 模型架構與準確度</a:t>
            </a:r>
          </a:p>
        </p:txBody>
      </p:sp>
      <p:sp>
        <p:nvSpPr>
          <p:cNvPr id="3" name="內容版面配置區 2"/>
          <p:cNvSpPr>
            <a:spLocks noGrp="1"/>
          </p:cNvSpPr>
          <p:nvPr>
            <p:ph idx="1"/>
          </p:nvPr>
        </p:nvSpPr>
        <p:spPr/>
        <p:txBody>
          <a:bodyPr/>
          <a:lstStyle/>
          <a:p>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93" y="1642413"/>
            <a:ext cx="3464719" cy="2357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75" y="810166"/>
            <a:ext cx="3429000" cy="4021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72242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err="1"/>
              <a:t>Facenet</a:t>
            </a:r>
            <a:r>
              <a:rPr lang="en-US" altLang="zh-TW" dirty="0"/>
              <a:t> </a:t>
            </a:r>
            <a:r>
              <a:rPr lang="zh-TW" altLang="en-US" dirty="0"/>
              <a:t>圖片解析度與準確度</a:t>
            </a:r>
          </a:p>
        </p:txBody>
      </p:sp>
      <p:sp>
        <p:nvSpPr>
          <p:cNvPr id="3" name="內容版面配置區 2"/>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747" y="1279442"/>
            <a:ext cx="4827032" cy="3090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4651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開啟</a:t>
            </a:r>
            <a:r>
              <a:rPr lang="en-US" altLang="zh-TW" dirty="0" err="1"/>
              <a:t>Xming</a:t>
            </a:r>
            <a:endParaRPr lang="zh-TW" altLang="en-US" dirty="0"/>
          </a:p>
        </p:txBody>
      </p:sp>
      <p:sp>
        <p:nvSpPr>
          <p:cNvPr id="3" name="內容版面配置區 2"/>
          <p:cNvSpPr>
            <a:spLocks noGrp="1"/>
          </p:cNvSpPr>
          <p:nvPr>
            <p:ph idx="1"/>
          </p:nvPr>
        </p:nvSpPr>
        <p:spPr/>
        <p:txBody>
          <a:bodyPr/>
          <a:lstStyle/>
          <a:p>
            <a:r>
              <a:rPr lang="zh-TW" altLang="en-US" dirty="0"/>
              <a:t>持續點選下一步，就可以開啟</a:t>
            </a:r>
            <a:r>
              <a:rPr lang="en-US" altLang="zh-TW" dirty="0" err="1"/>
              <a:t>Xming</a:t>
            </a:r>
            <a:endParaRPr lang="zh-TW" altLang="en-US" dirty="0"/>
          </a:p>
        </p:txBody>
      </p:sp>
      <p:pic>
        <p:nvPicPr>
          <p:cNvPr id="4" name="圖片 3"/>
          <p:cNvPicPr>
            <a:picLocks noChangeAspect="1"/>
          </p:cNvPicPr>
          <p:nvPr/>
        </p:nvPicPr>
        <p:blipFill>
          <a:blip r:embed="rId2"/>
          <a:stretch>
            <a:fillRect/>
          </a:stretch>
        </p:blipFill>
        <p:spPr>
          <a:xfrm>
            <a:off x="1979712" y="1400175"/>
            <a:ext cx="4838700" cy="3743325"/>
          </a:xfrm>
          <a:prstGeom prst="rect">
            <a:avLst/>
          </a:prstGeom>
        </p:spPr>
      </p:pic>
    </p:spTree>
    <p:extLst>
      <p:ext uri="{BB962C8B-B14F-4D97-AF65-F5344CB8AC3E}">
        <p14:creationId xmlns:p14="http://schemas.microsoft.com/office/powerpoint/2010/main" val="397277988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Facenet</a:t>
            </a:r>
            <a:r>
              <a:rPr lang="en-US" altLang="zh-TW" dirty="0"/>
              <a:t> </a:t>
            </a:r>
            <a:r>
              <a:rPr lang="zh-TW" altLang="en-US" dirty="0"/>
              <a:t>資料量與準確度</a:t>
            </a:r>
          </a:p>
        </p:txBody>
      </p:sp>
      <p:sp>
        <p:nvSpPr>
          <p:cNvPr id="3" name="內容版面配置區 2"/>
          <p:cNvSpPr>
            <a:spLocks noGrp="1"/>
          </p:cNvSpPr>
          <p:nvPr>
            <p:ph idx="1"/>
          </p:nvPr>
        </p:nvSpPr>
        <p:spPr/>
        <p:txBody>
          <a:bodyPr/>
          <a:lstStyle/>
          <a:p>
            <a:endParaRPr lang="zh-TW"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742" y="1671637"/>
            <a:ext cx="4625334" cy="2418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26848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Facenet</a:t>
            </a:r>
            <a:r>
              <a:rPr lang="en-US" altLang="zh-TW" dirty="0"/>
              <a:t> </a:t>
            </a:r>
            <a:r>
              <a:rPr lang="zh-TW" altLang="en-US" dirty="0"/>
              <a:t>模型優勢</a:t>
            </a:r>
          </a:p>
        </p:txBody>
      </p:sp>
      <p:sp>
        <p:nvSpPr>
          <p:cNvPr id="3" name="內容版面配置區 2"/>
          <p:cNvSpPr>
            <a:spLocks noGrp="1"/>
          </p:cNvSpPr>
          <p:nvPr>
            <p:ph idx="1"/>
          </p:nvPr>
        </p:nvSpPr>
        <p:spPr/>
        <p:txBody>
          <a:bodyPr/>
          <a:lstStyle/>
          <a:p>
            <a:pPr>
              <a:buFont typeface="Wingdings" panose="05000000000000000000" pitchFamily="2" charset="2"/>
              <a:buChar char="l"/>
            </a:pPr>
            <a:r>
              <a:rPr lang="zh-TW" altLang="en-US" dirty="0"/>
              <a:t>使用</a:t>
            </a:r>
            <a:r>
              <a:rPr lang="en-US" altLang="zh-TW" dirty="0"/>
              <a:t>Triplet Loss </a:t>
            </a:r>
            <a:r>
              <a:rPr lang="zh-TW" altLang="en-US" dirty="0"/>
              <a:t>替代 </a:t>
            </a:r>
            <a:r>
              <a:rPr lang="en-US" altLang="zh-TW" dirty="0" err="1"/>
              <a:t>Softmax</a:t>
            </a:r>
            <a:r>
              <a:rPr lang="en-US" altLang="zh-TW" dirty="0"/>
              <a:t> Loss</a:t>
            </a:r>
          </a:p>
          <a:p>
            <a:pPr>
              <a:buFont typeface="Wingdings" panose="05000000000000000000" pitchFamily="2" charset="2"/>
              <a:buChar char="l"/>
            </a:pPr>
            <a:r>
              <a:rPr lang="zh-TW" altLang="en-US" dirty="0"/>
              <a:t>模型輸出為</a:t>
            </a:r>
            <a:r>
              <a:rPr lang="en-US" altLang="zh-TW" dirty="0"/>
              <a:t>128</a:t>
            </a:r>
            <a:r>
              <a:rPr lang="zh-TW" altLang="en-US" dirty="0"/>
              <a:t>維的人臉特徵向量</a:t>
            </a:r>
            <a:endParaRPr lang="en-US" altLang="zh-TW" dirty="0"/>
          </a:p>
          <a:p>
            <a:pPr>
              <a:buFont typeface="Wingdings" panose="05000000000000000000" pitchFamily="2" charset="2"/>
              <a:buChar char="l"/>
            </a:pPr>
            <a:r>
              <a:rPr lang="zh-TW" altLang="en-US" dirty="0"/>
              <a:t>在</a:t>
            </a:r>
            <a:r>
              <a:rPr lang="en-US" altLang="zh-TW" dirty="0"/>
              <a:t>LFW </a:t>
            </a:r>
            <a:r>
              <a:rPr lang="zh-TW" altLang="en-US" dirty="0"/>
              <a:t>上準確度達到</a:t>
            </a:r>
            <a:r>
              <a:rPr lang="en-US" altLang="zh-TW" dirty="0"/>
              <a:t>99.63%</a:t>
            </a:r>
          </a:p>
          <a:p>
            <a:pPr>
              <a:buFont typeface="Wingdings" panose="05000000000000000000" pitchFamily="2" charset="2"/>
              <a:buChar char="l"/>
            </a:pPr>
            <a:r>
              <a:rPr lang="zh-TW" altLang="en-US" dirty="0"/>
              <a:t>模型</a:t>
            </a:r>
            <a:r>
              <a:rPr lang="en-US" altLang="zh-TW" dirty="0"/>
              <a:t>”</a:t>
            </a:r>
            <a:r>
              <a:rPr lang="zh-TW" altLang="en-US" dirty="0"/>
              <a:t>瘦身</a:t>
            </a:r>
            <a:r>
              <a:rPr lang="en-US" altLang="zh-TW" dirty="0"/>
              <a:t>”</a:t>
            </a:r>
            <a:r>
              <a:rPr lang="zh-TW" altLang="en-US" dirty="0"/>
              <a:t>，大幅度減少參數與計算量</a:t>
            </a:r>
            <a:endParaRPr lang="en-US" altLang="zh-TW" dirty="0"/>
          </a:p>
          <a:p>
            <a:pPr>
              <a:buFont typeface="Wingdings" panose="05000000000000000000" pitchFamily="2" charset="2"/>
              <a:buChar char="l"/>
            </a:pPr>
            <a:r>
              <a:rPr lang="zh-TW" altLang="en-US" dirty="0"/>
              <a:t>通用性良好，可應用到人臉驗證、識別、分類、搜索、跟蹤等多種場景</a:t>
            </a:r>
          </a:p>
        </p:txBody>
      </p:sp>
    </p:spTree>
    <p:extLst>
      <p:ext uri="{BB962C8B-B14F-4D97-AF65-F5344CB8AC3E}">
        <p14:creationId xmlns:p14="http://schemas.microsoft.com/office/powerpoint/2010/main" val="318816345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icrosoft JhengHei" charset="-120"/>
                <a:ea typeface="Microsoft JhengHei" charset="-120"/>
                <a:cs typeface="Microsoft JhengHei" charset="-120"/>
              </a:rPr>
              <a:t>人臉辨識準確度問題</a:t>
            </a:r>
            <a:endParaRPr lang="zh-TW" altLang="en-US" dirty="0"/>
          </a:p>
        </p:txBody>
      </p:sp>
      <p:sp>
        <p:nvSpPr>
          <p:cNvPr id="3" name="內容版面配置區 2"/>
          <p:cNvSpPr>
            <a:spLocks noGrp="1"/>
          </p:cNvSpPr>
          <p:nvPr>
            <p:ph idx="1"/>
          </p:nvPr>
        </p:nvSpPr>
        <p:spPr/>
        <p:txBody>
          <a:bodyPr>
            <a:noAutofit/>
          </a:bodyPr>
          <a:lstStyle/>
          <a:p>
            <a:pPr marL="0" indent="0">
              <a:buNone/>
            </a:pPr>
            <a:r>
              <a:rPr lang="en-US" altLang="zh-TW" sz="1200" dirty="0">
                <a:latin typeface="Calibri" panose="020F0502020204030204" pitchFamily="34" charset="0"/>
                <a:cs typeface="Calibri" panose="020F0502020204030204" pitchFamily="34" charset="0"/>
              </a:rPr>
              <a:t>Question: I'm getting false positives. How can I make face comparisons more strict?</a:t>
            </a:r>
          </a:p>
          <a:p>
            <a:pPr marL="130302" lvl="1" indent="0">
              <a:buNone/>
            </a:pPr>
            <a:r>
              <a:rPr lang="en-US" altLang="zh-TW" sz="900" dirty="0">
                <a:latin typeface="Calibri" panose="020F0502020204030204" pitchFamily="34" charset="0"/>
                <a:cs typeface="Calibri" panose="020F0502020204030204" pitchFamily="34" charset="0"/>
              </a:rPr>
              <a:t>Faces in this system are encoded and represented as 128-dimension points in space (called face vectors). By default, faces are considered a match if the </a:t>
            </a:r>
            <a:r>
              <a:rPr lang="en-US" altLang="zh-TW" sz="900" dirty="0" err="1">
                <a:latin typeface="Calibri" panose="020F0502020204030204" pitchFamily="34" charset="0"/>
                <a:cs typeface="Calibri" panose="020F0502020204030204" pitchFamily="34" charset="0"/>
              </a:rPr>
              <a:t>euclidean</a:t>
            </a:r>
            <a:r>
              <a:rPr lang="en-US" altLang="zh-TW" sz="900" dirty="0">
                <a:latin typeface="Calibri" panose="020F0502020204030204" pitchFamily="34" charset="0"/>
                <a:cs typeface="Calibri" panose="020F0502020204030204" pitchFamily="34" charset="0"/>
              </a:rPr>
              <a:t> distance between the face vectors is 0.6 or less.</a:t>
            </a:r>
          </a:p>
          <a:p>
            <a:pPr marL="130302" lvl="1" indent="0">
              <a:buNone/>
            </a:pPr>
            <a:r>
              <a:rPr lang="en-US" altLang="zh-TW" sz="900" dirty="0">
                <a:latin typeface="Calibri" panose="020F0502020204030204" pitchFamily="34" charset="0"/>
                <a:cs typeface="Calibri" panose="020F0502020204030204" pitchFamily="34" charset="0"/>
              </a:rPr>
              <a:t>You can control how strict the comparison is by passing a tolerance parameter to the </a:t>
            </a:r>
            <a:r>
              <a:rPr lang="en-US" altLang="zh-TW" sz="900" dirty="0" err="1">
                <a:latin typeface="Calibri" panose="020F0502020204030204" pitchFamily="34" charset="0"/>
                <a:cs typeface="Calibri" panose="020F0502020204030204" pitchFamily="34" charset="0"/>
              </a:rPr>
              <a:t>compare_faces</a:t>
            </a:r>
            <a:r>
              <a:rPr lang="en-US" altLang="zh-TW" sz="900" dirty="0">
                <a:latin typeface="Calibri" panose="020F0502020204030204" pitchFamily="34" charset="0"/>
                <a:cs typeface="Calibri" panose="020F0502020204030204" pitchFamily="34" charset="0"/>
              </a:rPr>
              <a:t>() function:</a:t>
            </a:r>
          </a:p>
          <a:p>
            <a:pPr marL="130302" lvl="1" indent="0">
              <a:buNone/>
            </a:pPr>
            <a:r>
              <a:rPr lang="en-US" altLang="zh-TW" sz="900" dirty="0">
                <a:latin typeface="Calibri" panose="020F0502020204030204" pitchFamily="34" charset="0"/>
                <a:cs typeface="Calibri" panose="020F0502020204030204" pitchFamily="34" charset="0"/>
              </a:rPr>
              <a:t>results = </a:t>
            </a:r>
            <a:r>
              <a:rPr lang="en-US" altLang="zh-TW" sz="900" dirty="0" err="1">
                <a:latin typeface="Calibri" panose="020F0502020204030204" pitchFamily="34" charset="0"/>
                <a:cs typeface="Calibri" panose="020F0502020204030204" pitchFamily="34" charset="0"/>
              </a:rPr>
              <a:t>face_recognition.compare_faces</a:t>
            </a:r>
            <a:r>
              <a:rPr lang="en-US" altLang="zh-TW" sz="900" dirty="0">
                <a:latin typeface="Calibri" panose="020F0502020204030204" pitchFamily="34" charset="0"/>
                <a:cs typeface="Calibri" panose="020F0502020204030204" pitchFamily="34" charset="0"/>
              </a:rPr>
              <a:t>(</a:t>
            </a:r>
            <a:r>
              <a:rPr lang="en-US" altLang="zh-TW" sz="900" dirty="0" err="1">
                <a:latin typeface="Calibri" panose="020F0502020204030204" pitchFamily="34" charset="0"/>
                <a:cs typeface="Calibri" panose="020F0502020204030204" pitchFamily="34" charset="0"/>
              </a:rPr>
              <a:t>known_face_encodings</a:t>
            </a:r>
            <a:r>
              <a:rPr lang="en-US" altLang="zh-TW" sz="900" dirty="0">
                <a:latin typeface="Calibri" panose="020F0502020204030204" pitchFamily="34" charset="0"/>
                <a:cs typeface="Calibri" panose="020F0502020204030204" pitchFamily="34" charset="0"/>
              </a:rPr>
              <a:t>, </a:t>
            </a:r>
            <a:r>
              <a:rPr lang="en-US" altLang="zh-TW" sz="900" dirty="0" err="1">
                <a:latin typeface="Calibri" panose="020F0502020204030204" pitchFamily="34" charset="0"/>
                <a:cs typeface="Calibri" panose="020F0502020204030204" pitchFamily="34" charset="0"/>
              </a:rPr>
              <a:t>face_encoding_to_check</a:t>
            </a:r>
            <a:r>
              <a:rPr lang="en-US" altLang="zh-TW" sz="900" dirty="0">
                <a:latin typeface="Calibri" panose="020F0502020204030204" pitchFamily="34" charset="0"/>
                <a:cs typeface="Calibri" panose="020F0502020204030204" pitchFamily="34" charset="0"/>
              </a:rPr>
              <a:t>, tolerance=0.5)</a:t>
            </a:r>
          </a:p>
          <a:p>
            <a:pPr marL="130302" lvl="1" indent="0">
              <a:buNone/>
            </a:pPr>
            <a:r>
              <a:rPr lang="en-US" altLang="zh-TW" sz="900" dirty="0">
                <a:latin typeface="Calibri" panose="020F0502020204030204" pitchFamily="34" charset="0"/>
                <a:cs typeface="Calibri" panose="020F0502020204030204" pitchFamily="34" charset="0"/>
              </a:rPr>
              <a:t>Using tolerance values lower than 0.6 will make the comparison more strict.</a:t>
            </a:r>
          </a:p>
          <a:p>
            <a:pPr marL="130302" lvl="1" indent="0">
              <a:buNone/>
            </a:pPr>
            <a:endParaRPr lang="en-US" altLang="zh-TW" sz="900" dirty="0">
              <a:latin typeface="Calibri" panose="020F0502020204030204" pitchFamily="34" charset="0"/>
              <a:cs typeface="Calibri" panose="020F0502020204030204" pitchFamily="34" charset="0"/>
            </a:endParaRPr>
          </a:p>
          <a:p>
            <a:pPr marL="0" indent="0">
              <a:buNone/>
            </a:pPr>
            <a:r>
              <a:rPr lang="en-US" altLang="zh-TW" sz="1200" dirty="0">
                <a:latin typeface="Calibri" panose="020F0502020204030204" pitchFamily="34" charset="0"/>
                <a:cs typeface="Calibri" panose="020F0502020204030204" pitchFamily="34" charset="0"/>
              </a:rPr>
              <a:t>Question: What are some tricks I can use to improve face recognition accuracy?</a:t>
            </a:r>
          </a:p>
          <a:p>
            <a:pPr marL="130302" lvl="1" indent="0">
              <a:buNone/>
            </a:pPr>
            <a:r>
              <a:rPr lang="en-US" altLang="zh-TW" sz="900" dirty="0">
                <a:latin typeface="Calibri" panose="020F0502020204030204" pitchFamily="34" charset="0"/>
                <a:cs typeface="Calibri" panose="020F0502020204030204" pitchFamily="34" charset="0"/>
              </a:rPr>
              <a:t>First, you can use jittering when creating face encodings:</a:t>
            </a:r>
          </a:p>
          <a:p>
            <a:pPr marL="130302" lvl="1" indent="0">
              <a:buNone/>
            </a:pPr>
            <a:r>
              <a:rPr lang="en-US" altLang="zh-TW" sz="900" dirty="0" err="1">
                <a:latin typeface="Calibri" panose="020F0502020204030204" pitchFamily="34" charset="0"/>
                <a:cs typeface="Calibri" panose="020F0502020204030204" pitchFamily="34" charset="0"/>
              </a:rPr>
              <a:t>face_encodings</a:t>
            </a:r>
            <a:r>
              <a:rPr lang="en-US" altLang="zh-TW" sz="900" dirty="0">
                <a:latin typeface="Calibri" panose="020F0502020204030204" pitchFamily="34" charset="0"/>
                <a:cs typeface="Calibri" panose="020F0502020204030204" pitchFamily="34" charset="0"/>
              </a:rPr>
              <a:t> = </a:t>
            </a:r>
            <a:r>
              <a:rPr lang="en-US" altLang="zh-TW" sz="900" dirty="0" err="1">
                <a:latin typeface="Calibri" panose="020F0502020204030204" pitchFamily="34" charset="0"/>
                <a:cs typeface="Calibri" panose="020F0502020204030204" pitchFamily="34" charset="0"/>
              </a:rPr>
              <a:t>face_recognition.face_encodings</a:t>
            </a:r>
            <a:r>
              <a:rPr lang="en-US" altLang="zh-TW" sz="900" dirty="0">
                <a:latin typeface="Calibri" panose="020F0502020204030204" pitchFamily="34" charset="0"/>
                <a:cs typeface="Calibri" panose="020F0502020204030204" pitchFamily="34" charset="0"/>
              </a:rPr>
              <a:t>(</a:t>
            </a:r>
            <a:r>
              <a:rPr lang="en-US" altLang="zh-TW" sz="900" dirty="0" err="1">
                <a:latin typeface="Calibri" panose="020F0502020204030204" pitchFamily="34" charset="0"/>
                <a:cs typeface="Calibri" panose="020F0502020204030204" pitchFamily="34" charset="0"/>
              </a:rPr>
              <a:t>face_image</a:t>
            </a:r>
            <a:r>
              <a:rPr lang="en-US" altLang="zh-TW" sz="900" dirty="0">
                <a:latin typeface="Calibri" panose="020F0502020204030204" pitchFamily="34" charset="0"/>
                <a:cs typeface="Calibri" panose="020F0502020204030204" pitchFamily="34" charset="0"/>
              </a:rPr>
              <a:t>, </a:t>
            </a:r>
            <a:r>
              <a:rPr lang="en-US" altLang="zh-TW" sz="900" dirty="0" err="1">
                <a:latin typeface="Calibri" panose="020F0502020204030204" pitchFamily="34" charset="0"/>
                <a:cs typeface="Calibri" panose="020F0502020204030204" pitchFamily="34" charset="0"/>
              </a:rPr>
              <a:t>num_jitters</a:t>
            </a:r>
            <a:r>
              <a:rPr lang="en-US" altLang="zh-TW" sz="900" dirty="0">
                <a:latin typeface="Calibri" panose="020F0502020204030204" pitchFamily="34" charset="0"/>
                <a:cs typeface="Calibri" panose="020F0502020204030204" pitchFamily="34" charset="0"/>
              </a:rPr>
              <a:t>=100)</a:t>
            </a:r>
          </a:p>
          <a:p>
            <a:pPr marL="130302" lvl="1" indent="0">
              <a:buNone/>
            </a:pPr>
            <a:r>
              <a:rPr lang="en-US" altLang="zh-TW" sz="900" dirty="0">
                <a:latin typeface="Calibri" panose="020F0502020204030204" pitchFamily="34" charset="0"/>
                <a:cs typeface="Calibri" panose="020F0502020204030204" pitchFamily="34" charset="0"/>
              </a:rPr>
              <a:t>That will tell </a:t>
            </a:r>
            <a:r>
              <a:rPr lang="en-US" altLang="zh-TW" sz="900" dirty="0" err="1">
                <a:latin typeface="Calibri" panose="020F0502020204030204" pitchFamily="34" charset="0"/>
                <a:cs typeface="Calibri" panose="020F0502020204030204" pitchFamily="34" charset="0"/>
              </a:rPr>
              <a:t>dlib</a:t>
            </a:r>
            <a:r>
              <a:rPr lang="en-US" altLang="zh-TW" sz="900" dirty="0">
                <a:latin typeface="Calibri" panose="020F0502020204030204" pitchFamily="34" charset="0"/>
                <a:cs typeface="Calibri" panose="020F0502020204030204" pitchFamily="34" charset="0"/>
              </a:rPr>
              <a:t> to randomly distort your image 100 times (randomly zoomed, rotated, translated, flipped), take the encoding of each version of the image and return the average. This can give you more generic face encodings that work better in some cases with the tradeoff that the algorithm will run more slowly. Whether or not the increase in accuracy is worth the slower runtime depends on your use case.</a:t>
            </a:r>
          </a:p>
          <a:p>
            <a:pPr marL="130302" lvl="1" indent="0">
              <a:buNone/>
            </a:pPr>
            <a:r>
              <a:rPr lang="en-US" altLang="zh-TW" sz="900" dirty="0">
                <a:latin typeface="Calibri" panose="020F0502020204030204" pitchFamily="34" charset="0"/>
                <a:cs typeface="Calibri" panose="020F0502020204030204" pitchFamily="34" charset="0"/>
              </a:rPr>
              <a:t>Second, if you notice that same faces are not detected at all in your original images, you might try using </a:t>
            </a:r>
            <a:r>
              <a:rPr lang="en-US" altLang="zh-TW" sz="900" dirty="0" err="1">
                <a:latin typeface="Calibri" panose="020F0502020204030204" pitchFamily="34" charset="0"/>
                <a:cs typeface="Calibri" panose="020F0502020204030204" pitchFamily="34" charset="0"/>
              </a:rPr>
              <a:t>upsampling</a:t>
            </a:r>
            <a:r>
              <a:rPr lang="en-US" altLang="zh-TW" sz="900" dirty="0">
                <a:latin typeface="Calibri" panose="020F0502020204030204" pitchFamily="34" charset="0"/>
                <a:cs typeface="Calibri" panose="020F0502020204030204" pitchFamily="34" charset="0"/>
              </a:rPr>
              <a:t> when looking for faces in the images:</a:t>
            </a:r>
          </a:p>
          <a:p>
            <a:pPr marL="130302" lvl="1" indent="0">
              <a:buNone/>
            </a:pPr>
            <a:r>
              <a:rPr lang="en-US" altLang="zh-TW" sz="900" dirty="0" err="1">
                <a:latin typeface="Calibri" panose="020F0502020204030204" pitchFamily="34" charset="0"/>
                <a:cs typeface="Calibri" panose="020F0502020204030204" pitchFamily="34" charset="0"/>
              </a:rPr>
              <a:t>face_locations</a:t>
            </a:r>
            <a:r>
              <a:rPr lang="en-US" altLang="zh-TW" sz="900" dirty="0">
                <a:latin typeface="Calibri" panose="020F0502020204030204" pitchFamily="34" charset="0"/>
                <a:cs typeface="Calibri" panose="020F0502020204030204" pitchFamily="34" charset="0"/>
              </a:rPr>
              <a:t> = </a:t>
            </a:r>
            <a:r>
              <a:rPr lang="en-US" altLang="zh-TW" sz="900" dirty="0" err="1">
                <a:latin typeface="Calibri" panose="020F0502020204030204" pitchFamily="34" charset="0"/>
                <a:cs typeface="Calibri" panose="020F0502020204030204" pitchFamily="34" charset="0"/>
              </a:rPr>
              <a:t>face_recognition.face_locations</a:t>
            </a:r>
            <a:r>
              <a:rPr lang="en-US" altLang="zh-TW" sz="900" dirty="0">
                <a:latin typeface="Calibri" panose="020F0502020204030204" pitchFamily="34" charset="0"/>
                <a:cs typeface="Calibri" panose="020F0502020204030204" pitchFamily="34" charset="0"/>
              </a:rPr>
              <a:t>(</a:t>
            </a:r>
            <a:r>
              <a:rPr lang="en-US" altLang="zh-TW" sz="900" dirty="0" err="1">
                <a:latin typeface="Calibri" panose="020F0502020204030204" pitchFamily="34" charset="0"/>
                <a:cs typeface="Calibri" panose="020F0502020204030204" pitchFamily="34" charset="0"/>
              </a:rPr>
              <a:t>face_image</a:t>
            </a:r>
            <a:r>
              <a:rPr lang="en-US" altLang="zh-TW" sz="900" dirty="0">
                <a:latin typeface="Calibri" panose="020F0502020204030204" pitchFamily="34" charset="0"/>
                <a:cs typeface="Calibri" panose="020F0502020204030204" pitchFamily="34" charset="0"/>
              </a:rPr>
              <a:t>, </a:t>
            </a:r>
            <a:r>
              <a:rPr lang="en-US" altLang="zh-TW" sz="900" dirty="0" err="1">
                <a:latin typeface="Calibri" panose="020F0502020204030204" pitchFamily="34" charset="0"/>
                <a:cs typeface="Calibri" panose="020F0502020204030204" pitchFamily="34" charset="0"/>
              </a:rPr>
              <a:t>number_of_times_to_upsample</a:t>
            </a:r>
            <a:r>
              <a:rPr lang="en-US" altLang="zh-TW" sz="900" dirty="0">
                <a:latin typeface="Calibri" panose="020F0502020204030204" pitchFamily="34" charset="0"/>
                <a:cs typeface="Calibri" panose="020F0502020204030204" pitchFamily="34" charset="0"/>
              </a:rPr>
              <a:t>=2) </a:t>
            </a:r>
            <a:r>
              <a:rPr lang="en-US" altLang="zh-TW" sz="900" dirty="0" err="1">
                <a:latin typeface="Calibri" panose="020F0502020204030204" pitchFamily="34" charset="0"/>
                <a:cs typeface="Calibri" panose="020F0502020204030204" pitchFamily="34" charset="0"/>
              </a:rPr>
              <a:t>face_encodings</a:t>
            </a:r>
            <a:r>
              <a:rPr lang="en-US" altLang="zh-TW" sz="900" dirty="0">
                <a:latin typeface="Calibri" panose="020F0502020204030204" pitchFamily="34" charset="0"/>
                <a:cs typeface="Calibri" panose="020F0502020204030204" pitchFamily="34" charset="0"/>
              </a:rPr>
              <a:t> </a:t>
            </a:r>
            <a:r>
              <a:rPr lang="en-US" altLang="zh-TW" sz="900" dirty="0" err="1">
                <a:latin typeface="Calibri" panose="020F0502020204030204" pitchFamily="34" charset="0"/>
                <a:cs typeface="Calibri" panose="020F0502020204030204" pitchFamily="34" charset="0"/>
              </a:rPr>
              <a:t>face_recognition.face_encodings</a:t>
            </a:r>
            <a:r>
              <a:rPr lang="en-US" altLang="zh-TW" sz="900" dirty="0">
                <a:latin typeface="Calibri" panose="020F0502020204030204" pitchFamily="34" charset="0"/>
                <a:cs typeface="Calibri" panose="020F0502020204030204" pitchFamily="34" charset="0"/>
              </a:rPr>
              <a:t>(</a:t>
            </a:r>
            <a:r>
              <a:rPr lang="en-US" altLang="zh-TW" sz="900" dirty="0" err="1">
                <a:latin typeface="Calibri" panose="020F0502020204030204" pitchFamily="34" charset="0"/>
                <a:cs typeface="Calibri" panose="020F0502020204030204" pitchFamily="34" charset="0"/>
              </a:rPr>
              <a:t>face_image</a:t>
            </a:r>
            <a:r>
              <a:rPr lang="en-US" altLang="zh-TW" sz="900" dirty="0">
                <a:latin typeface="Calibri" panose="020F0502020204030204" pitchFamily="34" charset="0"/>
                <a:cs typeface="Calibri" panose="020F0502020204030204" pitchFamily="34" charset="0"/>
              </a:rPr>
              <a:t>, </a:t>
            </a:r>
            <a:r>
              <a:rPr lang="en-US" altLang="zh-TW" sz="900" dirty="0" err="1">
                <a:latin typeface="Calibri" panose="020F0502020204030204" pitchFamily="34" charset="0"/>
                <a:cs typeface="Calibri" panose="020F0502020204030204" pitchFamily="34" charset="0"/>
              </a:rPr>
              <a:t>known_face_locations</a:t>
            </a:r>
            <a:r>
              <a:rPr lang="en-US" altLang="zh-TW" sz="900" dirty="0">
                <a:latin typeface="Calibri" panose="020F0502020204030204" pitchFamily="34" charset="0"/>
                <a:cs typeface="Calibri" panose="020F0502020204030204" pitchFamily="34" charset="0"/>
              </a:rPr>
              <a:t>=</a:t>
            </a:r>
            <a:r>
              <a:rPr lang="en-US" altLang="zh-TW" sz="900" dirty="0" err="1">
                <a:latin typeface="Calibri" panose="020F0502020204030204" pitchFamily="34" charset="0"/>
                <a:cs typeface="Calibri" panose="020F0502020204030204" pitchFamily="34" charset="0"/>
              </a:rPr>
              <a:t>face_locations</a:t>
            </a:r>
            <a:r>
              <a:rPr lang="en-US" altLang="zh-TW" sz="900" dirty="0">
                <a:latin typeface="Calibri" panose="020F0502020204030204" pitchFamily="34" charset="0"/>
                <a:cs typeface="Calibri" panose="020F0502020204030204" pitchFamily="34" charset="0"/>
              </a:rPr>
              <a:t>, </a:t>
            </a:r>
            <a:r>
              <a:rPr lang="en-US" altLang="zh-TW" sz="900" dirty="0" err="1">
                <a:latin typeface="Calibri" panose="020F0502020204030204" pitchFamily="34" charset="0"/>
                <a:cs typeface="Calibri" panose="020F0502020204030204" pitchFamily="34" charset="0"/>
              </a:rPr>
              <a:t>num_jitters</a:t>
            </a:r>
            <a:r>
              <a:rPr lang="en-US" altLang="zh-TW" sz="900" dirty="0">
                <a:latin typeface="Calibri" panose="020F0502020204030204" pitchFamily="34" charset="0"/>
                <a:cs typeface="Calibri" panose="020F0502020204030204" pitchFamily="34" charset="0"/>
              </a:rPr>
              <a:t>=100)</a:t>
            </a:r>
          </a:p>
          <a:p>
            <a:pPr marL="130302" lvl="1" indent="0">
              <a:buNone/>
            </a:pPr>
            <a:r>
              <a:rPr lang="en-US" altLang="zh-TW" sz="900" dirty="0">
                <a:latin typeface="Calibri" panose="020F0502020204030204" pitchFamily="34" charset="0"/>
                <a:cs typeface="Calibri" panose="020F0502020204030204" pitchFamily="34" charset="0"/>
              </a:rPr>
              <a:t>Passing </a:t>
            </a:r>
            <a:r>
              <a:rPr lang="en-US" altLang="zh-TW" sz="900" dirty="0" err="1">
                <a:latin typeface="Calibri" panose="020F0502020204030204" pitchFamily="34" charset="0"/>
                <a:cs typeface="Calibri" panose="020F0502020204030204" pitchFamily="34" charset="0"/>
              </a:rPr>
              <a:t>number_of_times_to_upsample</a:t>
            </a:r>
            <a:r>
              <a:rPr lang="en-US" altLang="zh-TW" sz="900" dirty="0">
                <a:latin typeface="Calibri" panose="020F0502020204030204" pitchFamily="34" charset="0"/>
                <a:cs typeface="Calibri" panose="020F0502020204030204" pitchFamily="34" charset="0"/>
              </a:rPr>
              <a:t>=2 means that the original image will be scaled up twice when looking for faces. This can help find smaller faces in the image that might otherwise be missed but it will cause everything to run much more slowly since the input image will now be much larger.</a:t>
            </a:r>
          </a:p>
          <a:p>
            <a:pPr marL="0" indent="0">
              <a:buNone/>
            </a:pPr>
            <a:endParaRPr lang="en-US" altLang="zh-TW" sz="1200" dirty="0">
              <a:latin typeface="Calibri" panose="020F0502020204030204" pitchFamily="34" charset="0"/>
              <a:cs typeface="Calibri" panose="020F0502020204030204" pitchFamily="34" charset="0"/>
            </a:endParaRPr>
          </a:p>
          <a:p>
            <a:pPr marL="0" indent="0">
              <a:buNone/>
            </a:pPr>
            <a:endParaRPr lang="en-US" altLang="zh-TW" sz="1200" dirty="0">
              <a:latin typeface="Calibri" panose="020F0502020204030204" pitchFamily="34" charset="0"/>
              <a:cs typeface="Calibri" panose="020F0502020204030204" pitchFamily="34" charset="0"/>
            </a:endParaRPr>
          </a:p>
          <a:p>
            <a:pPr marL="0" indent="0">
              <a:buNone/>
            </a:pPr>
            <a:endParaRPr lang="en-US" altLang="zh-TW" sz="1200" dirty="0">
              <a:latin typeface="Calibri" panose="020F0502020204030204" pitchFamily="34" charset="0"/>
              <a:cs typeface="Calibri" panose="020F0502020204030204" pitchFamily="34" charset="0"/>
            </a:endParaRPr>
          </a:p>
        </p:txBody>
      </p:sp>
      <p:sp>
        <p:nvSpPr>
          <p:cNvPr id="4" name="矩形 3"/>
          <p:cNvSpPr/>
          <p:nvPr/>
        </p:nvSpPr>
        <p:spPr>
          <a:xfrm>
            <a:off x="4741818" y="4883165"/>
            <a:ext cx="4402183" cy="230832"/>
          </a:xfrm>
          <a:prstGeom prst="rect">
            <a:avLst/>
          </a:prstGeom>
        </p:spPr>
        <p:txBody>
          <a:bodyPr wrap="square">
            <a:spAutoFit/>
          </a:bodyPr>
          <a:lstStyle/>
          <a:p>
            <a:r>
              <a:rPr lang="en-US" altLang="zh-TW" sz="900" dirty="0">
                <a:hlinkClick r:id="rId2"/>
              </a:rPr>
              <a:t>https://github.com/ageitgey/face_recognition/wiki/Face-Recognition-Accuracy-Problems</a:t>
            </a:r>
            <a:endParaRPr lang="zh-TW" altLang="en-US" sz="900" dirty="0"/>
          </a:p>
        </p:txBody>
      </p:sp>
    </p:spTree>
    <p:extLst>
      <p:ext uri="{BB962C8B-B14F-4D97-AF65-F5344CB8AC3E}">
        <p14:creationId xmlns:p14="http://schemas.microsoft.com/office/powerpoint/2010/main" val="94485063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Microsoft JhengHei" charset="-120"/>
                <a:ea typeface="Microsoft JhengHei" charset="-120"/>
                <a:cs typeface="Microsoft JhengHei" charset="-120"/>
              </a:rPr>
              <a:t>人臉辨識準確度問題</a:t>
            </a:r>
            <a:endParaRPr lang="zh-TW" altLang="en-US" dirty="0"/>
          </a:p>
        </p:txBody>
      </p:sp>
      <p:sp>
        <p:nvSpPr>
          <p:cNvPr id="3" name="內容版面配置區 2"/>
          <p:cNvSpPr>
            <a:spLocks noGrp="1"/>
          </p:cNvSpPr>
          <p:nvPr>
            <p:ph idx="1"/>
          </p:nvPr>
        </p:nvSpPr>
        <p:spPr/>
        <p:txBody>
          <a:bodyPr>
            <a:noAutofit/>
          </a:bodyPr>
          <a:lstStyle/>
          <a:p>
            <a:pPr marL="0" indent="0">
              <a:buNone/>
            </a:pPr>
            <a:r>
              <a:rPr lang="en-US" altLang="zh-TW" sz="1200" dirty="0">
                <a:latin typeface="Calibri" panose="020F0502020204030204" pitchFamily="34" charset="0"/>
                <a:cs typeface="Calibri" panose="020F0502020204030204" pitchFamily="34" charset="0"/>
              </a:rPr>
              <a:t>Question: Face recognition works well with European individuals, but overall accuracy is lower with Asian individuals.</a:t>
            </a:r>
          </a:p>
          <a:p>
            <a:pPr marL="130302" lvl="1" indent="0">
              <a:buNone/>
            </a:pPr>
            <a:r>
              <a:rPr lang="en-US" altLang="zh-TW" sz="900" dirty="0">
                <a:latin typeface="Calibri" panose="020F0502020204030204" pitchFamily="34" charset="0"/>
                <a:cs typeface="Calibri" panose="020F0502020204030204" pitchFamily="34" charset="0"/>
              </a:rPr>
              <a:t>This is a real problem. The face recognition model is only as good as the training data. Since the face recognition model was trained using public datasets built pictures scraped from websites (celebrities, </a:t>
            </a:r>
            <a:r>
              <a:rPr lang="en-US" altLang="zh-TW" sz="900" dirty="0" err="1">
                <a:latin typeface="Calibri" panose="020F0502020204030204" pitchFamily="34" charset="0"/>
                <a:cs typeface="Calibri" panose="020F0502020204030204" pitchFamily="34" charset="0"/>
              </a:rPr>
              <a:t>etc</a:t>
            </a:r>
            <a:r>
              <a:rPr lang="en-US" altLang="zh-TW" sz="900" dirty="0">
                <a:latin typeface="Calibri" panose="020F0502020204030204" pitchFamily="34" charset="0"/>
                <a:cs typeface="Calibri" panose="020F0502020204030204" pitchFamily="34" charset="0"/>
              </a:rPr>
              <a:t>), it only works as well as the source data. Those public datasets are not evenly distributed amongst all individuals from all countries.</a:t>
            </a:r>
          </a:p>
          <a:p>
            <a:pPr marL="130302" lvl="1" indent="0">
              <a:buNone/>
            </a:pPr>
            <a:endParaRPr lang="en-US" altLang="zh-TW" sz="900" dirty="0">
              <a:latin typeface="Calibri" panose="020F0502020204030204" pitchFamily="34" charset="0"/>
              <a:cs typeface="Calibri" panose="020F0502020204030204" pitchFamily="34" charset="0"/>
            </a:endParaRPr>
          </a:p>
          <a:p>
            <a:pPr marL="0" indent="0">
              <a:buNone/>
            </a:pPr>
            <a:r>
              <a:rPr lang="en-US" altLang="zh-TW" sz="1200" dirty="0">
                <a:latin typeface="Calibri" panose="020F0502020204030204" pitchFamily="34" charset="0"/>
                <a:cs typeface="Calibri" panose="020F0502020204030204" pitchFamily="34" charset="0"/>
              </a:rPr>
              <a:t>Question: Your application only uses one picture of each person to identify them. Can I use more than one picture of each person to make identification more accurate?</a:t>
            </a:r>
          </a:p>
          <a:p>
            <a:pPr marL="130302" lvl="1" indent="0">
              <a:buNone/>
            </a:pPr>
            <a:r>
              <a:rPr lang="en-US" altLang="zh-TW" sz="900" dirty="0">
                <a:latin typeface="Calibri" panose="020F0502020204030204" pitchFamily="34" charset="0"/>
                <a:cs typeface="Calibri" panose="020F0502020204030204" pitchFamily="34" charset="0"/>
              </a:rPr>
              <a:t>Sure! It just requires more work and the best way to do it depends on the kind of application you are building.</a:t>
            </a:r>
          </a:p>
          <a:p>
            <a:pPr marL="130302" lvl="1" indent="0">
              <a:buNone/>
            </a:pPr>
            <a:endParaRPr lang="en-US" altLang="zh-TW" sz="900" dirty="0">
              <a:latin typeface="Calibri" panose="020F0502020204030204" pitchFamily="34" charset="0"/>
              <a:cs typeface="Calibri" panose="020F0502020204030204" pitchFamily="34" charset="0"/>
            </a:endParaRPr>
          </a:p>
          <a:p>
            <a:pPr marL="0" indent="0">
              <a:buNone/>
            </a:pPr>
            <a:r>
              <a:rPr lang="en-US" altLang="zh-TW" sz="1200" dirty="0">
                <a:latin typeface="Calibri" panose="020F0502020204030204" pitchFamily="34" charset="0"/>
                <a:cs typeface="Calibri" panose="020F0502020204030204" pitchFamily="34" charset="0"/>
              </a:rPr>
              <a:t>Question: Can I re-train the face encoding model to make it more accurate for my images?</a:t>
            </a:r>
          </a:p>
          <a:p>
            <a:pPr marL="130302" lvl="1" indent="0">
              <a:buNone/>
            </a:pPr>
            <a:r>
              <a:rPr lang="en-US" altLang="zh-TW" sz="900" dirty="0">
                <a:latin typeface="Calibri" panose="020F0502020204030204" pitchFamily="34" charset="0"/>
                <a:cs typeface="Calibri" panose="020F0502020204030204" pitchFamily="34" charset="0"/>
              </a:rPr>
              <a:t>The default face encoding model was trained by @</a:t>
            </a:r>
            <a:r>
              <a:rPr lang="en-US" altLang="zh-TW" sz="900" dirty="0" err="1">
                <a:latin typeface="Calibri" panose="020F0502020204030204" pitchFamily="34" charset="0"/>
                <a:cs typeface="Calibri" panose="020F0502020204030204" pitchFamily="34" charset="0"/>
              </a:rPr>
              <a:t>davisking</a:t>
            </a:r>
            <a:r>
              <a:rPr lang="en-US" altLang="zh-TW" sz="900" dirty="0">
                <a:latin typeface="Calibri" panose="020F0502020204030204" pitchFamily="34" charset="0"/>
                <a:cs typeface="Calibri" panose="020F0502020204030204" pitchFamily="34" charset="0"/>
              </a:rPr>
              <a:t> on millions of images of faces grouped by individual. Re-training the model is not possible unless you have that volume of data. Adding a few thousand of your own images won't really help. Instead, try building a classifier on top of the current face encodings model </a:t>
            </a:r>
            <a:r>
              <a:rPr lang="en-US" altLang="zh-TW" sz="900" dirty="0">
                <a:latin typeface="Calibri" panose="020F0502020204030204" pitchFamily="34" charset="0"/>
                <a:cs typeface="Calibri" panose="020F0502020204030204" pitchFamily="34" charset="0"/>
                <a:hlinkClick r:id="rId2"/>
              </a:rPr>
              <a:t>like this</a:t>
            </a:r>
            <a:r>
              <a:rPr lang="en-US" altLang="zh-TW" sz="900" dirty="0">
                <a:latin typeface="Calibri" panose="020F0502020204030204" pitchFamily="34" charset="0"/>
                <a:cs typeface="Calibri" panose="020F0502020204030204" pitchFamily="34" charset="0"/>
              </a:rPr>
              <a:t>.</a:t>
            </a:r>
          </a:p>
          <a:p>
            <a:pPr marL="130302" lvl="1" indent="0">
              <a:buNone/>
            </a:pPr>
            <a:r>
              <a:rPr lang="en-US" altLang="zh-TW" sz="900" dirty="0">
                <a:latin typeface="Calibri" panose="020F0502020204030204" pitchFamily="34" charset="0"/>
                <a:cs typeface="Calibri" panose="020F0502020204030204" pitchFamily="34" charset="0"/>
              </a:rPr>
              <a:t>So if you don't have tens of millions of images grouped by individual, you can't really retrain the model yourself. And if you do, </a:t>
            </a:r>
            <a:r>
              <a:rPr lang="en-US" altLang="zh-TW" sz="900" dirty="0">
                <a:latin typeface="Calibri" panose="020F0502020204030204" pitchFamily="34" charset="0"/>
                <a:cs typeface="Calibri" panose="020F0502020204030204" pitchFamily="34" charset="0"/>
                <a:hlinkClick r:id="rId3"/>
              </a:rPr>
              <a:t>let me know</a:t>
            </a:r>
            <a:r>
              <a:rPr lang="en-US" altLang="zh-TW" sz="900" dirty="0">
                <a:latin typeface="Calibri" panose="020F0502020204030204" pitchFamily="34" charset="0"/>
                <a:cs typeface="Calibri" panose="020F0502020204030204" pitchFamily="34" charset="0"/>
              </a:rPr>
              <a:t> so we can combine training data! :)</a:t>
            </a:r>
          </a:p>
          <a:p>
            <a:pPr marL="130302" lvl="1" indent="0">
              <a:buNone/>
            </a:pPr>
            <a:r>
              <a:rPr lang="en-US" altLang="zh-TW" sz="900" dirty="0">
                <a:latin typeface="Calibri" panose="020F0502020204030204" pitchFamily="34" charset="0"/>
                <a:cs typeface="Calibri" panose="020F0502020204030204" pitchFamily="34" charset="0"/>
              </a:rPr>
              <a:t>If you do want to try to retrain the model yourself, you'll need to be familiar with C++ and compiling </a:t>
            </a:r>
            <a:r>
              <a:rPr lang="en-US" altLang="zh-TW" sz="900" dirty="0" err="1">
                <a:latin typeface="Calibri" panose="020F0502020204030204" pitchFamily="34" charset="0"/>
                <a:cs typeface="Calibri" panose="020F0502020204030204" pitchFamily="34" charset="0"/>
              </a:rPr>
              <a:t>dlib</a:t>
            </a:r>
            <a:r>
              <a:rPr lang="en-US" altLang="zh-TW" sz="900" dirty="0">
                <a:latin typeface="Calibri" panose="020F0502020204030204" pitchFamily="34" charset="0"/>
                <a:cs typeface="Calibri" panose="020F0502020204030204" pitchFamily="34" charset="0"/>
              </a:rPr>
              <a:t>.</a:t>
            </a:r>
          </a:p>
          <a:p>
            <a:pPr marL="130302" lvl="1" indent="0">
              <a:buNone/>
            </a:pPr>
            <a:r>
              <a:rPr lang="en-US" altLang="zh-TW" sz="900" dirty="0">
                <a:latin typeface="Calibri" panose="020F0502020204030204" pitchFamily="34" charset="0"/>
                <a:cs typeface="Calibri" panose="020F0502020204030204" pitchFamily="34" charset="0"/>
              </a:rPr>
              <a:t>The face encoding model is a ResNet. You can see the </a:t>
            </a:r>
            <a:r>
              <a:rPr lang="en-US" altLang="zh-TW" sz="900" dirty="0" err="1">
                <a:latin typeface="Calibri" panose="020F0502020204030204" pitchFamily="34" charset="0"/>
                <a:cs typeface="Calibri" panose="020F0502020204030204" pitchFamily="34" charset="0"/>
              </a:rPr>
              <a:t>dlib</a:t>
            </a:r>
            <a:r>
              <a:rPr lang="en-US" altLang="zh-TW" sz="900" dirty="0">
                <a:latin typeface="Calibri" panose="020F0502020204030204" pitchFamily="34" charset="0"/>
                <a:cs typeface="Calibri" panose="020F0502020204030204" pitchFamily="34" charset="0"/>
              </a:rPr>
              <a:t> C++ DL API definition of it here:</a:t>
            </a:r>
          </a:p>
          <a:p>
            <a:pPr marL="130302" lvl="1" indent="0">
              <a:buNone/>
            </a:pPr>
            <a:r>
              <a:rPr lang="en-US" altLang="zh-TW" sz="900" dirty="0">
                <a:latin typeface="Calibri" panose="020F0502020204030204" pitchFamily="34" charset="0"/>
                <a:cs typeface="Calibri" panose="020F0502020204030204" pitchFamily="34" charset="0"/>
                <a:hlinkClick r:id="rId4"/>
              </a:rPr>
              <a:t>https://github.com/davisking/dlib/blob/master/tools/python/src/face_recognition.cpp#L98-L125</a:t>
            </a:r>
            <a:endParaRPr lang="en-US" altLang="zh-TW" sz="900" dirty="0">
              <a:latin typeface="Calibri" panose="020F0502020204030204" pitchFamily="34" charset="0"/>
              <a:cs typeface="Calibri" panose="020F0502020204030204" pitchFamily="34" charset="0"/>
            </a:endParaRPr>
          </a:p>
          <a:p>
            <a:pPr marL="0" indent="0">
              <a:buNone/>
            </a:pPr>
            <a:endParaRPr lang="en-US" altLang="zh-TW" sz="1200" dirty="0">
              <a:latin typeface="Calibri" panose="020F0502020204030204" pitchFamily="34" charset="0"/>
              <a:cs typeface="Calibri" panose="020F0502020204030204" pitchFamily="34" charset="0"/>
            </a:endParaRPr>
          </a:p>
          <a:p>
            <a:pPr marL="0" indent="0">
              <a:buNone/>
            </a:pPr>
            <a:endParaRPr lang="en-US" altLang="zh-TW" sz="900" dirty="0">
              <a:latin typeface="Calibri" panose="020F0502020204030204" pitchFamily="34" charset="0"/>
              <a:cs typeface="Calibri" panose="020F0502020204030204" pitchFamily="34" charset="0"/>
            </a:endParaRPr>
          </a:p>
        </p:txBody>
      </p:sp>
      <p:sp>
        <p:nvSpPr>
          <p:cNvPr id="4" name="矩形 3"/>
          <p:cNvSpPr/>
          <p:nvPr/>
        </p:nvSpPr>
        <p:spPr>
          <a:xfrm>
            <a:off x="4741818" y="4883165"/>
            <a:ext cx="4402183" cy="230832"/>
          </a:xfrm>
          <a:prstGeom prst="rect">
            <a:avLst/>
          </a:prstGeom>
        </p:spPr>
        <p:txBody>
          <a:bodyPr wrap="square">
            <a:spAutoFit/>
          </a:bodyPr>
          <a:lstStyle/>
          <a:p>
            <a:r>
              <a:rPr lang="en-US" altLang="zh-TW" sz="900" dirty="0">
                <a:hlinkClick r:id="rId5"/>
              </a:rPr>
              <a:t>https://github.com/ageitgey/face_recognition/wiki/Face-Recognition-Accuracy-Problems</a:t>
            </a:r>
            <a:endParaRPr lang="zh-TW" altLang="en-US" sz="900" dirty="0"/>
          </a:p>
        </p:txBody>
      </p:sp>
    </p:spTree>
    <p:extLst>
      <p:ext uri="{BB962C8B-B14F-4D97-AF65-F5344CB8AC3E}">
        <p14:creationId xmlns:p14="http://schemas.microsoft.com/office/powerpoint/2010/main" val="176515633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3" y="2775893"/>
            <a:ext cx="8187511" cy="497905"/>
          </a:xfrm>
          <a:prstGeom prst="rect">
            <a:avLst/>
          </a:prstGeom>
        </p:spPr>
        <p:txBody>
          <a:bodyPr vert="horz" lIns="68580" tIns="34290" rIns="68580" bIns="34290" rtlCol="0" anchor="ctr">
            <a:normAutofit fontScale="90000" lnSpcReduction="20000"/>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zh-TW" altLang="en-US" sz="4050" dirty="0">
                <a:latin typeface="Microsoft JhengHei" charset="-120"/>
                <a:ea typeface="Microsoft JhengHei" charset="-120"/>
                <a:cs typeface="Microsoft JhengHei" charset="-120"/>
              </a:rPr>
              <a:t>人臉辨識其他應用</a:t>
            </a:r>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425808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defTabSz="633413">
              <a:lnSpc>
                <a:spcPct val="90000"/>
              </a:lnSpc>
              <a:spcAft>
                <a:spcPct val="35000"/>
              </a:spcAft>
            </a:pPr>
            <a:r>
              <a:rPr lang="zh-TW" altLang="en-US" dirty="0">
                <a:latin typeface="Microsoft JhengHei" charset="-120"/>
                <a:ea typeface="Microsoft JhengHei" charset="-120"/>
                <a:cs typeface="Microsoft JhengHei" charset="-120"/>
              </a:rPr>
              <a:t>情緒辨識</a:t>
            </a:r>
          </a:p>
        </p:txBody>
      </p:sp>
      <p:sp>
        <p:nvSpPr>
          <p:cNvPr id="3" name="內容版面配置區 2"/>
          <p:cNvSpPr>
            <a:spLocks noGrp="1"/>
          </p:cNvSpPr>
          <p:nvPr>
            <p:ph idx="1"/>
          </p:nvPr>
        </p:nvSpPr>
        <p:spPr/>
        <p:txBody>
          <a:bodyPr/>
          <a:lstStyle/>
          <a:p>
            <a:pPr>
              <a:buFont typeface="+mj-lt"/>
              <a:buAutoNum type="arabicPeriod"/>
            </a:pPr>
            <a:r>
              <a:rPr lang="zh-TW" altLang="en-US" dirty="0">
                <a:latin typeface="Calibri" panose="020F0502020204030204" pitchFamily="34" charset="0"/>
                <a:cs typeface="Calibri" panose="020F0502020204030204" pitchFamily="34" charset="0"/>
              </a:rPr>
              <a:t>說明文章</a:t>
            </a:r>
            <a:endParaRPr lang="en-US" altLang="zh-TW" dirty="0">
              <a:latin typeface="Calibri" panose="020F0502020204030204" pitchFamily="34" charset="0"/>
              <a:cs typeface="Calibri" panose="020F0502020204030204" pitchFamily="34" charset="0"/>
            </a:endParaRPr>
          </a:p>
          <a:p>
            <a:pPr marL="130302" lvl="1" indent="0">
              <a:buNone/>
            </a:pPr>
            <a:r>
              <a:rPr lang="en-US" altLang="zh-TW" dirty="0">
                <a:hlinkClick r:id="rId3"/>
              </a:rPr>
              <a:t>https://medium.com/datadriveninvestor/real-time-facial-expression-recognition-f860dacfeb6a</a:t>
            </a:r>
            <a:endParaRPr lang="en-US" altLang="zh-TW" dirty="0">
              <a:latin typeface="Calibri" panose="020F0502020204030204" pitchFamily="34" charset="0"/>
              <a:cs typeface="Calibri" panose="020F0502020204030204" pitchFamily="34" charset="0"/>
            </a:endParaRPr>
          </a:p>
          <a:p>
            <a:pPr>
              <a:buFont typeface="+mj-lt"/>
              <a:buAutoNum type="arabicPeriod"/>
            </a:pPr>
            <a:r>
              <a:rPr lang="en-US" altLang="zh-TW" dirty="0">
                <a:latin typeface="Calibri" panose="020F0502020204030204" pitchFamily="34" charset="0"/>
                <a:cs typeface="Calibri" panose="020F0502020204030204" pitchFamily="34" charset="0"/>
              </a:rPr>
              <a:t>Facial Expression Recognition GitHub</a:t>
            </a:r>
            <a:endParaRPr lang="en-US" altLang="zh-TW" dirty="0"/>
          </a:p>
          <a:p>
            <a:pPr marL="130302" lvl="1" indent="0">
              <a:buNone/>
            </a:pPr>
            <a:r>
              <a:rPr lang="en-US" altLang="zh-TW" dirty="0">
                <a:hlinkClick r:id="rId4"/>
              </a:rPr>
              <a:t>https://github.com/amineHorseman/facial-expression-recognition-using-cnn</a:t>
            </a:r>
            <a:endParaRPr lang="en-US" altLang="zh-TW" dirty="0">
              <a:latin typeface="Calibri" panose="020F0502020204030204" pitchFamily="34" charset="0"/>
              <a:cs typeface="Calibri" panose="020F0502020204030204" pitchFamily="34" charset="0"/>
            </a:endParaRPr>
          </a:p>
          <a:p>
            <a:pPr marL="130302" lvl="1" indent="0">
              <a:buNone/>
            </a:pPr>
            <a:r>
              <a:rPr lang="zh-TW" altLang="en-US" dirty="0">
                <a:latin typeface="Calibri" panose="020F0502020204030204" pitchFamily="34" charset="0"/>
                <a:cs typeface="Calibri" panose="020F0502020204030204" pitchFamily="34" charset="0"/>
              </a:rPr>
              <a:t>選用原因，此模型較容易整合，但缺點在文章中有提及，所使用的 </a:t>
            </a:r>
            <a:r>
              <a:rPr lang="en-US" altLang="zh-TW" dirty="0" err="1">
                <a:latin typeface="Calibri" panose="020F0502020204030204" pitchFamily="34" charset="0"/>
                <a:cs typeface="Calibri" panose="020F0502020204030204" pitchFamily="34" charset="0"/>
              </a:rPr>
              <a:t>Kaggle</a:t>
            </a:r>
            <a:r>
              <a:rPr lang="en-US" altLang="zh-TW" dirty="0">
                <a:latin typeface="Calibri" panose="020F0502020204030204" pitchFamily="34" charset="0"/>
                <a:cs typeface="Calibri" panose="020F0502020204030204" pitchFamily="34" charset="0"/>
              </a:rPr>
              <a:t> </a:t>
            </a:r>
            <a:r>
              <a:rPr lang="zh-TW" altLang="en-US" dirty="0">
                <a:latin typeface="Calibri" panose="020F0502020204030204" pitchFamily="34" charset="0"/>
                <a:cs typeface="Calibri" panose="020F0502020204030204" pitchFamily="34" charset="0"/>
              </a:rPr>
              <a:t>許多標示有錯誤</a:t>
            </a:r>
            <a:endParaRPr lang="en-US" altLang="zh-TW" dirty="0"/>
          </a:p>
        </p:txBody>
      </p:sp>
    </p:spTree>
    <p:extLst>
      <p:ext uri="{BB962C8B-B14F-4D97-AF65-F5344CB8AC3E}">
        <p14:creationId xmlns:p14="http://schemas.microsoft.com/office/powerpoint/2010/main" val="98929228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性別與年齡辨識</a:t>
            </a:r>
          </a:p>
        </p:txBody>
      </p:sp>
      <p:sp>
        <p:nvSpPr>
          <p:cNvPr id="3" name="內容版面配置區 2"/>
          <p:cNvSpPr>
            <a:spLocks noGrp="1"/>
          </p:cNvSpPr>
          <p:nvPr>
            <p:ph idx="1"/>
          </p:nvPr>
        </p:nvSpPr>
        <p:spPr/>
        <p:txBody>
          <a:bodyPr/>
          <a:lstStyle/>
          <a:p>
            <a:pPr>
              <a:buFont typeface="+mj-lt"/>
              <a:buAutoNum type="arabicPeriod"/>
            </a:pPr>
            <a:r>
              <a:rPr lang="zh-TW" altLang="en-US" dirty="0"/>
              <a:t>性別與年齡辨識說明文章</a:t>
            </a:r>
            <a:endParaRPr lang="en-US" altLang="zh-TW" dirty="0"/>
          </a:p>
          <a:p>
            <a:pPr marL="0" indent="0">
              <a:buNone/>
            </a:pPr>
            <a:r>
              <a:rPr lang="zh-TW" altLang="en-US" dirty="0">
                <a:hlinkClick r:id="rId2"/>
              </a:rPr>
              <a:t>   </a:t>
            </a:r>
            <a:r>
              <a:rPr lang="en-US" altLang="zh-TW" dirty="0">
                <a:hlinkClick r:id="rId2"/>
              </a:rPr>
              <a:t>https://talhassner.github.io/home/publication/2015_CVPR</a:t>
            </a:r>
            <a:endParaRPr lang="en-US" altLang="zh-TW" dirty="0"/>
          </a:p>
          <a:p>
            <a:pPr>
              <a:buFont typeface="+mj-lt"/>
              <a:buAutoNum type="arabicPeriod"/>
            </a:pPr>
            <a:r>
              <a:rPr lang="en-US" altLang="zh-TW" dirty="0"/>
              <a:t>Age &amp; Gender Model</a:t>
            </a:r>
            <a:r>
              <a:rPr lang="zh-TW" altLang="en-US" dirty="0"/>
              <a:t> </a:t>
            </a:r>
            <a:r>
              <a:rPr lang="en-US" altLang="zh-TW" dirty="0">
                <a:latin typeface="Calibri" panose="020F0502020204030204" pitchFamily="34" charset="0"/>
                <a:cs typeface="Calibri" panose="020F0502020204030204" pitchFamily="34" charset="0"/>
              </a:rPr>
              <a:t>GitHub</a:t>
            </a:r>
            <a:endParaRPr lang="en-US" altLang="zh-TW" dirty="0"/>
          </a:p>
          <a:p>
            <a:pPr marL="130302" lvl="1" indent="0">
              <a:buNone/>
            </a:pPr>
            <a:r>
              <a:rPr lang="en-US" altLang="zh-TW" dirty="0">
                <a:hlinkClick r:id="rId3"/>
              </a:rPr>
              <a:t>https://github.com/dpressel/rude-carnie</a:t>
            </a:r>
            <a:endParaRPr lang="zh-TW" altLang="en-US" dirty="0"/>
          </a:p>
        </p:txBody>
      </p:sp>
    </p:spTree>
    <p:extLst>
      <p:ext uri="{BB962C8B-B14F-4D97-AF65-F5344CB8AC3E}">
        <p14:creationId xmlns:p14="http://schemas.microsoft.com/office/powerpoint/2010/main" val="335237719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fake</a:t>
            </a:r>
            <a:endParaRPr lang="zh-TW" altLang="en-US" dirty="0"/>
          </a:p>
        </p:txBody>
      </p:sp>
      <p:sp>
        <p:nvSpPr>
          <p:cNvPr id="3" name="內容版面配置區 2"/>
          <p:cNvSpPr>
            <a:spLocks noGrp="1"/>
          </p:cNvSpPr>
          <p:nvPr>
            <p:ph idx="1"/>
          </p:nvPr>
        </p:nvSpPr>
        <p:spPr/>
        <p:txBody>
          <a:bodyPr/>
          <a:lstStyle/>
          <a:p>
            <a:pPr>
              <a:buFont typeface="+mj-lt"/>
              <a:buAutoNum type="arabicPeriod"/>
            </a:pPr>
            <a:r>
              <a:rPr lang="en-US" altLang="zh-TW" dirty="0"/>
              <a:t>Deep fake</a:t>
            </a:r>
            <a:r>
              <a:rPr lang="zh-TW" altLang="en-US" dirty="0"/>
              <a:t>說明文章</a:t>
            </a:r>
            <a:endParaRPr lang="en-US" altLang="zh-TW" dirty="0"/>
          </a:p>
          <a:p>
            <a:r>
              <a:rPr lang="en-US" altLang="zh-TW" dirty="0">
                <a:hlinkClick r:id="rId2"/>
              </a:rPr>
              <a:t>https://buzzorange.com/techorange/2019/05/03/avg-ai-deepfakes/</a:t>
            </a:r>
            <a:endParaRPr lang="en-US" altLang="zh-TW" dirty="0"/>
          </a:p>
          <a:p>
            <a:pPr>
              <a:buFont typeface="+mj-lt"/>
              <a:buAutoNum type="arabicPeriod"/>
            </a:pPr>
            <a:r>
              <a:rPr lang="en-US" altLang="zh-TW" dirty="0"/>
              <a:t>DEEP FAKE Model</a:t>
            </a:r>
            <a:r>
              <a:rPr lang="zh-TW" altLang="en-US" dirty="0"/>
              <a:t> </a:t>
            </a:r>
            <a:r>
              <a:rPr lang="en-US" altLang="zh-TW" dirty="0">
                <a:latin typeface="Calibri" panose="020F0502020204030204" pitchFamily="34" charset="0"/>
                <a:cs typeface="Calibri" panose="020F0502020204030204" pitchFamily="34" charset="0"/>
              </a:rPr>
              <a:t>GitHub</a:t>
            </a:r>
            <a:endParaRPr lang="en-US" altLang="zh-TW" dirty="0"/>
          </a:p>
          <a:p>
            <a:pPr marL="0" indent="0">
              <a:buNone/>
            </a:pPr>
            <a:r>
              <a:rPr lang="en-US" altLang="zh-TW" dirty="0">
                <a:hlinkClick r:id="rId3"/>
              </a:rPr>
              <a:t>https://github.com/deepfakes/faceswap</a:t>
            </a:r>
            <a:endParaRPr lang="zh-TW" altLang="en-US" dirty="0"/>
          </a:p>
        </p:txBody>
      </p:sp>
    </p:spTree>
    <p:extLst>
      <p:ext uri="{BB962C8B-B14F-4D97-AF65-F5344CB8AC3E}">
        <p14:creationId xmlns:p14="http://schemas.microsoft.com/office/powerpoint/2010/main" val="147288272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3" y="2775893"/>
            <a:ext cx="8187511" cy="497905"/>
          </a:xfrm>
          <a:prstGeom prst="rect">
            <a:avLst/>
          </a:prstGeom>
        </p:spPr>
        <p:txBody>
          <a:bodyPr vert="horz" lIns="68580" tIns="34290" rIns="68580" bIns="34290" rtlCol="0" anchor="ctr">
            <a:normAutofit fontScale="90000" lnSpcReduction="20000"/>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zh-TW" altLang="en-US" sz="4050" dirty="0">
                <a:latin typeface="Microsoft JhengHei" charset="-120"/>
                <a:ea typeface="Microsoft JhengHei" charset="-120"/>
                <a:cs typeface="Microsoft JhengHei" charset="-120"/>
              </a:rPr>
              <a:t>人臉辨識實作</a:t>
            </a:r>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147393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r>
              <a:rPr lang="zh-TW" altLang="en-US" dirty="0"/>
              <a:t>預準備環境</a:t>
            </a:r>
            <a:endParaRPr lang="en-US" altLang="zh-TW" dirty="0"/>
          </a:p>
          <a:p>
            <a:r>
              <a:rPr lang="en-US" altLang="zh-TW" dirty="0" err="1"/>
              <a:t>Jatson</a:t>
            </a:r>
            <a:r>
              <a:rPr lang="en-US" altLang="zh-TW" dirty="0"/>
              <a:t> Nano</a:t>
            </a:r>
            <a:r>
              <a:rPr lang="zh-TW" altLang="en-US" dirty="0"/>
              <a:t> </a:t>
            </a:r>
            <a:r>
              <a:rPr lang="en-US" altLang="zh-TW" dirty="0"/>
              <a:t>.</a:t>
            </a:r>
          </a:p>
          <a:p>
            <a:r>
              <a:rPr lang="zh-TW" altLang="en-US" dirty="0"/>
              <a:t>課程分成四個部分</a:t>
            </a:r>
            <a:endParaRPr lang="en-US" altLang="zh-TW" dirty="0"/>
          </a:p>
          <a:p>
            <a:r>
              <a:rPr lang="en-US" altLang="zh-TW" dirty="0"/>
              <a:t>1.learning_kit_face_detection.ipynb : </a:t>
            </a:r>
            <a:r>
              <a:rPr lang="zh-TW" altLang="en-US" dirty="0"/>
              <a:t>偵測人臉</a:t>
            </a:r>
          </a:p>
          <a:p>
            <a:r>
              <a:rPr lang="en-US" altLang="zh-TW" dirty="0"/>
              <a:t>2.learning_kit_face_recognition.ipynb : </a:t>
            </a:r>
            <a:r>
              <a:rPr lang="zh-TW" altLang="en-US" dirty="0"/>
              <a:t>人臉辨識</a:t>
            </a:r>
          </a:p>
          <a:p>
            <a:r>
              <a:rPr lang="en-US" altLang="zh-TW" dirty="0"/>
              <a:t>3.learning_kit_face_recognition_video.ipynb : </a:t>
            </a:r>
            <a:r>
              <a:rPr lang="zh-TW" altLang="en-US" dirty="0"/>
              <a:t>人臉辨識模型預測影片</a:t>
            </a:r>
            <a:endParaRPr lang="en-US" altLang="zh-TW" dirty="0"/>
          </a:p>
          <a:p>
            <a:r>
              <a:rPr lang="en-US" altLang="zh-TW" dirty="0"/>
              <a:t>4.learning_kit_face_recognition_camera.ipynb : </a:t>
            </a:r>
            <a:r>
              <a:rPr lang="zh-TW" altLang="en-US" dirty="0"/>
              <a:t>輸入自己的圖片，使用鏡頭預測人臉</a:t>
            </a:r>
            <a:endParaRPr lang="en-US" altLang="zh-TW" dirty="0"/>
          </a:p>
          <a:p>
            <a:endParaRPr lang="zh-TW" altLang="en-US" dirty="0"/>
          </a:p>
        </p:txBody>
      </p:sp>
    </p:spTree>
    <p:extLst>
      <p:ext uri="{BB962C8B-B14F-4D97-AF65-F5344CB8AC3E}">
        <p14:creationId xmlns:p14="http://schemas.microsoft.com/office/powerpoint/2010/main" val="16001453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測試鏡頭</a:t>
            </a:r>
          </a:p>
        </p:txBody>
      </p:sp>
      <p:grpSp>
        <p:nvGrpSpPr>
          <p:cNvPr id="4" name="群組 3"/>
          <p:cNvGrpSpPr/>
          <p:nvPr/>
        </p:nvGrpSpPr>
        <p:grpSpPr>
          <a:xfrm>
            <a:off x="159550" y="912438"/>
            <a:ext cx="4129334" cy="3987249"/>
            <a:chOff x="179512" y="917010"/>
            <a:chExt cx="4129334" cy="3987249"/>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917010"/>
              <a:ext cx="4129334" cy="3987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517159" y="4585617"/>
              <a:ext cx="911551" cy="1977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1958771" y="4216285"/>
              <a:ext cx="1757972" cy="338554"/>
            </a:xfrm>
            <a:prstGeom prst="rect">
              <a:avLst/>
            </a:prstGeom>
            <a:noFill/>
          </p:spPr>
          <p:txBody>
            <a:bodyPr wrap="square" rtlCol="0">
              <a:spAutoFit/>
            </a:bodyPr>
            <a:lstStyle/>
            <a:p>
              <a:r>
                <a:rPr lang="en-US" altLang="zh-TW" sz="1600" dirty="0">
                  <a:solidFill>
                    <a:srgbClr val="C00000"/>
                  </a:solidFill>
                  <a:latin typeface="Calibri" panose="020F0502020204030204" pitchFamily="34" charset="0"/>
                </a:rPr>
                <a:t>3.</a:t>
              </a:r>
              <a:r>
                <a:rPr lang="zh-TW" altLang="en-US" sz="1600" dirty="0">
                  <a:solidFill>
                    <a:srgbClr val="C00000"/>
                  </a:solidFill>
                  <a:latin typeface="Calibri" panose="020F0502020204030204" pitchFamily="34" charset="0"/>
                </a:rPr>
                <a:t>開啟此</a:t>
              </a:r>
              <a:r>
                <a:rPr lang="en-US" altLang="zh-TW" sz="1600" dirty="0">
                  <a:solidFill>
                    <a:srgbClr val="C00000"/>
                  </a:solidFill>
                  <a:latin typeface="Calibri" panose="020F0502020204030204" pitchFamily="34" charset="0"/>
                </a:rPr>
                <a:t>Session</a:t>
              </a:r>
              <a:endParaRPr lang="zh-TW" altLang="en-US" sz="1600" dirty="0">
                <a:solidFill>
                  <a:srgbClr val="C00000"/>
                </a:solidFill>
                <a:latin typeface="Calibri" panose="020F0502020204030204" pitchFamily="34" charset="0"/>
              </a:endParaRPr>
            </a:p>
          </p:txBody>
        </p:sp>
        <p:sp>
          <p:nvSpPr>
            <p:cNvPr id="11" name="矩形 10"/>
            <p:cNvSpPr/>
            <p:nvPr/>
          </p:nvSpPr>
          <p:spPr>
            <a:xfrm>
              <a:off x="1547306" y="3449076"/>
              <a:ext cx="1827367" cy="3469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817737" y="3110522"/>
              <a:ext cx="2340912" cy="338554"/>
            </a:xfrm>
            <a:prstGeom prst="rect">
              <a:avLst/>
            </a:prstGeom>
            <a:noFill/>
          </p:spPr>
          <p:txBody>
            <a:bodyPr wrap="square" rtlCol="0">
              <a:spAutoFit/>
            </a:bodyPr>
            <a:lstStyle/>
            <a:p>
              <a:r>
                <a:rPr lang="en-US" altLang="zh-TW" sz="1600" dirty="0">
                  <a:solidFill>
                    <a:srgbClr val="C00000"/>
                  </a:solidFill>
                  <a:latin typeface="Calibri" panose="020F0502020204030204" pitchFamily="34" charset="0"/>
                </a:rPr>
                <a:t>1.</a:t>
              </a:r>
              <a:r>
                <a:rPr lang="zh-TW" altLang="en-US" sz="1600" dirty="0">
                  <a:solidFill>
                    <a:srgbClr val="C00000"/>
                  </a:solidFill>
                  <a:latin typeface="Calibri" panose="020F0502020204030204" pitchFamily="34" charset="0"/>
                </a:rPr>
                <a:t>點選 </a:t>
              </a:r>
              <a:r>
                <a:rPr lang="en-US" altLang="zh-TW" sz="1600" dirty="0">
                  <a:solidFill>
                    <a:srgbClr val="C00000"/>
                  </a:solidFill>
                  <a:latin typeface="Calibri" panose="020F0502020204030204" pitchFamily="34" charset="0"/>
                </a:rPr>
                <a:t>Nano </a:t>
              </a:r>
              <a:r>
                <a:rPr lang="zh-TW" altLang="en-US" sz="1600" dirty="0">
                  <a:solidFill>
                    <a:srgbClr val="C00000"/>
                  </a:solidFill>
                  <a:latin typeface="Calibri" panose="020F0502020204030204" pitchFamily="34" charset="0"/>
                </a:rPr>
                <a:t>的</a:t>
              </a:r>
              <a:r>
                <a:rPr lang="en-US" altLang="zh-TW" sz="1600" dirty="0">
                  <a:solidFill>
                    <a:srgbClr val="C00000"/>
                  </a:solidFill>
                  <a:latin typeface="Calibri" panose="020F0502020204030204" pitchFamily="34" charset="0"/>
                </a:rPr>
                <a:t>session</a:t>
              </a:r>
              <a:endParaRPr lang="zh-TW" altLang="en-US" sz="1600" dirty="0">
                <a:solidFill>
                  <a:srgbClr val="C00000"/>
                </a:solidFill>
                <a:latin typeface="Calibri" panose="020F0502020204030204" pitchFamily="34" charset="0"/>
              </a:endParaRPr>
            </a:p>
          </p:txBody>
        </p:sp>
        <p:sp>
          <p:nvSpPr>
            <p:cNvPr id="13" name="矩形 12"/>
            <p:cNvSpPr/>
            <p:nvPr/>
          </p:nvSpPr>
          <p:spPr>
            <a:xfrm>
              <a:off x="3482033" y="2906063"/>
              <a:ext cx="683425" cy="3139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2995002" y="2538844"/>
              <a:ext cx="1170456" cy="338554"/>
            </a:xfrm>
            <a:prstGeom prst="rect">
              <a:avLst/>
            </a:prstGeom>
            <a:noFill/>
          </p:spPr>
          <p:txBody>
            <a:bodyPr wrap="square" rtlCol="0">
              <a:spAutoFit/>
            </a:bodyPr>
            <a:lstStyle/>
            <a:p>
              <a:r>
                <a:rPr lang="en-US" altLang="zh-TW" sz="1600" dirty="0">
                  <a:solidFill>
                    <a:srgbClr val="C00000"/>
                  </a:solidFill>
                  <a:latin typeface="Calibri" panose="020F0502020204030204" pitchFamily="34" charset="0"/>
                </a:rPr>
                <a:t>2.</a:t>
              </a:r>
              <a:r>
                <a:rPr lang="zh-TW" altLang="en-US" sz="1600" dirty="0">
                  <a:solidFill>
                    <a:srgbClr val="C00000"/>
                  </a:solidFill>
                  <a:latin typeface="Calibri" panose="020F0502020204030204" pitchFamily="34" charset="0"/>
                </a:rPr>
                <a:t>點選 </a:t>
              </a:r>
              <a:r>
                <a:rPr lang="en-US" altLang="zh-TW" sz="1600" dirty="0">
                  <a:solidFill>
                    <a:srgbClr val="C00000"/>
                  </a:solidFill>
                  <a:latin typeface="Calibri" panose="020F0502020204030204" pitchFamily="34" charset="0"/>
                </a:rPr>
                <a:t>load</a:t>
              </a:r>
              <a:endParaRPr lang="zh-TW" altLang="en-US" sz="1600" dirty="0">
                <a:solidFill>
                  <a:srgbClr val="C00000"/>
                </a:solidFill>
                <a:latin typeface="Calibri" panose="020F0502020204030204" pitchFamily="34" charset="0"/>
              </a:endParaRPr>
            </a:p>
          </p:txBody>
        </p:sp>
      </p:grpSp>
      <p:grpSp>
        <p:nvGrpSpPr>
          <p:cNvPr id="15" name="群組 14"/>
          <p:cNvGrpSpPr/>
          <p:nvPr/>
        </p:nvGrpSpPr>
        <p:grpSpPr>
          <a:xfrm>
            <a:off x="4350025" y="880104"/>
            <a:ext cx="4793975" cy="4179363"/>
            <a:chOff x="4350025" y="880104"/>
            <a:chExt cx="4793975" cy="4179363"/>
          </a:xfrm>
        </p:grpSpPr>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025" y="880104"/>
              <a:ext cx="4793975" cy="417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16"/>
            <p:cNvSpPr/>
            <p:nvPr/>
          </p:nvSpPr>
          <p:spPr>
            <a:xfrm>
              <a:off x="4460684" y="1192293"/>
              <a:ext cx="2460030" cy="29945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5683075" y="1478601"/>
              <a:ext cx="1872208" cy="646331"/>
            </a:xfrm>
            <a:prstGeom prst="rect">
              <a:avLst/>
            </a:prstGeom>
            <a:noFill/>
          </p:spPr>
          <p:txBody>
            <a:bodyPr wrap="square" rtlCol="0">
              <a:spAutoFit/>
            </a:bodyPr>
            <a:lstStyle/>
            <a:p>
              <a:r>
                <a:rPr lang="en-US" altLang="zh-TW" dirty="0">
                  <a:solidFill>
                    <a:srgbClr val="FFFF00"/>
                  </a:solidFill>
                  <a:latin typeface="Calibri" panose="020F0502020204030204" pitchFamily="34" charset="0"/>
                </a:rPr>
                <a:t>4.</a:t>
              </a:r>
              <a:r>
                <a:rPr lang="zh-TW" altLang="en-US" dirty="0">
                  <a:solidFill>
                    <a:srgbClr val="FFFF00"/>
                  </a:solidFill>
                  <a:latin typeface="Calibri" panose="020F0502020204030204" pitchFamily="34" charset="0"/>
                </a:rPr>
                <a:t>輸入帳號密碼</a:t>
              </a:r>
              <a:r>
                <a:rPr lang="en-US" altLang="zh-TW" dirty="0">
                  <a:solidFill>
                    <a:srgbClr val="FFFF00"/>
                  </a:solidFill>
                  <a:latin typeface="Calibri" panose="020F0502020204030204" pitchFamily="34" charset="0"/>
                </a:rPr>
                <a:t>:</a:t>
              </a:r>
              <a:r>
                <a:rPr lang="zh-TW" altLang="en-US" dirty="0">
                  <a:solidFill>
                    <a:srgbClr val="FFFF00"/>
                  </a:solidFill>
                  <a:latin typeface="Calibri" panose="020F0502020204030204" pitchFamily="34" charset="0"/>
                </a:rPr>
                <a:t> 皆為 </a:t>
              </a:r>
              <a:r>
                <a:rPr lang="en-US" altLang="zh-TW" dirty="0">
                  <a:solidFill>
                    <a:srgbClr val="FFFF00"/>
                  </a:solidFill>
                  <a:latin typeface="Calibri" panose="020F0502020204030204" pitchFamily="34" charset="0"/>
                </a:rPr>
                <a:t>: </a:t>
              </a:r>
              <a:r>
                <a:rPr lang="en-US" altLang="zh-TW" dirty="0" err="1">
                  <a:solidFill>
                    <a:srgbClr val="FFFF00"/>
                  </a:solidFill>
                  <a:latin typeface="Calibri" panose="020F0502020204030204" pitchFamily="34" charset="0"/>
                </a:rPr>
                <a:t>ubuntu</a:t>
              </a:r>
              <a:endParaRPr lang="zh-TW" altLang="en-US" dirty="0">
                <a:solidFill>
                  <a:srgbClr val="FFFF00"/>
                </a:solidFill>
                <a:latin typeface="Calibri" panose="020F0502020204030204" pitchFamily="34" charset="0"/>
              </a:endParaRPr>
            </a:p>
          </p:txBody>
        </p:sp>
        <p:sp>
          <p:nvSpPr>
            <p:cNvPr id="19" name="矩形 18"/>
            <p:cNvSpPr/>
            <p:nvPr/>
          </p:nvSpPr>
          <p:spPr>
            <a:xfrm>
              <a:off x="4350025" y="4174655"/>
              <a:ext cx="4238596" cy="29945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5048506" y="3606818"/>
              <a:ext cx="3267910" cy="646331"/>
            </a:xfrm>
            <a:prstGeom prst="rect">
              <a:avLst/>
            </a:prstGeom>
            <a:noFill/>
          </p:spPr>
          <p:txBody>
            <a:bodyPr wrap="square" rtlCol="0">
              <a:spAutoFit/>
            </a:bodyPr>
            <a:lstStyle/>
            <a:p>
              <a:r>
                <a:rPr lang="en-US" altLang="zh-TW" dirty="0">
                  <a:solidFill>
                    <a:srgbClr val="FFFF00"/>
                  </a:solidFill>
                  <a:latin typeface="Calibri" panose="020F0502020204030204" pitchFamily="34" charset="0"/>
                </a:rPr>
                <a:t>5.</a:t>
              </a:r>
              <a:r>
                <a:rPr lang="zh-TW" altLang="en-US" dirty="0">
                  <a:solidFill>
                    <a:srgbClr val="FFFF00"/>
                  </a:solidFill>
                  <a:latin typeface="Calibri" panose="020F0502020204030204" pitchFamily="34" charset="0"/>
                </a:rPr>
                <a:t>測試鏡頭 </a:t>
              </a:r>
              <a:r>
                <a:rPr lang="en-US" altLang="zh-TW" dirty="0">
                  <a:solidFill>
                    <a:srgbClr val="FFFF00"/>
                  </a:solidFill>
                  <a:latin typeface="Calibri" panose="020F0502020204030204" pitchFamily="34" charset="0"/>
                </a:rPr>
                <a:t>:</a:t>
              </a:r>
              <a:r>
                <a:rPr lang="zh-TW" altLang="en-US" dirty="0">
                  <a:solidFill>
                    <a:srgbClr val="FFFF00"/>
                  </a:solidFill>
                  <a:latin typeface="Calibri" panose="020F0502020204030204" pitchFamily="34" charset="0"/>
                </a:rPr>
                <a:t> </a:t>
              </a:r>
              <a:endParaRPr lang="en-US" altLang="zh-TW" dirty="0">
                <a:solidFill>
                  <a:srgbClr val="FFFF00"/>
                </a:solidFill>
                <a:latin typeface="Calibri" panose="020F0502020204030204" pitchFamily="34" charset="0"/>
              </a:endParaRPr>
            </a:p>
            <a:p>
              <a:r>
                <a:rPr lang="en-US" altLang="zh-TW" dirty="0">
                  <a:solidFill>
                    <a:srgbClr val="FFFF00"/>
                  </a:solidFill>
                  <a:latin typeface="Calibri" panose="020F0502020204030204" pitchFamily="34" charset="0"/>
                </a:rPr>
                <a:t>python camera_test.py</a:t>
              </a:r>
              <a:endParaRPr lang="zh-TW" altLang="en-US" dirty="0">
                <a:solidFill>
                  <a:srgbClr val="FFFF00"/>
                </a:solidFill>
                <a:latin typeface="Calibri" panose="020F0502020204030204" pitchFamily="34" charset="0"/>
              </a:endParaRPr>
            </a:p>
          </p:txBody>
        </p:sp>
      </p:grpSp>
    </p:spTree>
    <p:extLst>
      <p:ext uri="{BB962C8B-B14F-4D97-AF65-F5344CB8AC3E}">
        <p14:creationId xmlns:p14="http://schemas.microsoft.com/office/powerpoint/2010/main" val="43284838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5FDE6F39-B466-41F9-B093-4D46094A1197}"/>
              </a:ext>
            </a:extLst>
          </p:cNvPr>
          <p:cNvSpPr>
            <a:spLocks noGrp="1"/>
          </p:cNvSpPr>
          <p:nvPr>
            <p:ph type="title"/>
          </p:nvPr>
        </p:nvSpPr>
        <p:spPr/>
        <p:txBody>
          <a:bodyPr/>
          <a:lstStyle/>
          <a:p>
            <a:r>
              <a:rPr lang="zh-TW" altLang="en-US" dirty="0"/>
              <a:t>加速人臉辨識模型</a:t>
            </a:r>
          </a:p>
        </p:txBody>
      </p:sp>
      <p:sp>
        <p:nvSpPr>
          <p:cNvPr id="3" name="內容版面配置區 2">
            <a:extLst>
              <a:ext uri="{FF2B5EF4-FFF2-40B4-BE49-F238E27FC236}">
                <a16:creationId xmlns="" xmlns:a16="http://schemas.microsoft.com/office/drawing/2014/main" id="{37D5C54E-B531-4074-9C05-BFB3E243D003}"/>
              </a:ext>
            </a:extLst>
          </p:cNvPr>
          <p:cNvSpPr>
            <a:spLocks noGrp="1"/>
          </p:cNvSpPr>
          <p:nvPr>
            <p:ph idx="1"/>
          </p:nvPr>
        </p:nvSpPr>
        <p:spPr/>
        <p:txBody>
          <a:bodyPr/>
          <a:lstStyle/>
          <a:p>
            <a:r>
              <a:rPr lang="zh-TW" altLang="en-US" dirty="0"/>
              <a:t>提生人臉辨識效率辦法</a:t>
            </a:r>
            <a:r>
              <a:rPr lang="en-US" altLang="zh-TW" dirty="0"/>
              <a:t>:</a:t>
            </a:r>
          </a:p>
          <a:p>
            <a:pPr marL="457200" indent="-457200">
              <a:buAutoNum type="arabicPeriod"/>
            </a:pPr>
            <a:r>
              <a:rPr lang="zh-TW" altLang="en-US" dirty="0"/>
              <a:t>縮小模型增加運算效率 </a:t>
            </a:r>
            <a:r>
              <a:rPr lang="en-US" altLang="zh-TW" dirty="0"/>
              <a:t>:</a:t>
            </a:r>
            <a:r>
              <a:rPr lang="zh-TW" altLang="en-US" dirty="0"/>
              <a:t> </a:t>
            </a:r>
            <a:r>
              <a:rPr lang="en-US" altLang="zh-TW" dirty="0"/>
              <a:t/>
            </a:r>
            <a:br>
              <a:rPr lang="en-US" altLang="zh-TW" dirty="0"/>
            </a:br>
            <a:r>
              <a:rPr lang="en-US" altLang="zh-TW" dirty="0"/>
              <a:t>-</a:t>
            </a:r>
            <a:r>
              <a:rPr lang="zh-TW" altLang="en-US" dirty="0"/>
              <a:t> 將</a:t>
            </a:r>
            <a:r>
              <a:rPr lang="en-US" altLang="zh-TW" dirty="0"/>
              <a:t>MTCNN </a:t>
            </a:r>
            <a:r>
              <a:rPr lang="zh-TW" altLang="en-US" dirty="0"/>
              <a:t>換成</a:t>
            </a:r>
            <a:r>
              <a:rPr lang="en-US" altLang="zh-TW" dirty="0"/>
              <a:t>LFFD</a:t>
            </a:r>
            <a:br>
              <a:rPr lang="en-US" altLang="zh-TW" dirty="0"/>
            </a:br>
            <a:r>
              <a:rPr lang="en-US" altLang="zh-TW" dirty="0">
                <a:hlinkClick r:id="rId2"/>
              </a:rPr>
              <a:t>https://github.com/YonghaoHe/A-Light-and-Fast-Face-Detector-for-Edge-Devices</a:t>
            </a:r>
            <a:endParaRPr lang="en-US" altLang="zh-TW" dirty="0"/>
          </a:p>
          <a:p>
            <a:pPr marL="457200" indent="-457200">
              <a:buAutoNum type="arabicPeriod"/>
            </a:pPr>
            <a:r>
              <a:rPr lang="zh-TW" altLang="en-US" dirty="0"/>
              <a:t>將模型轉成</a:t>
            </a:r>
            <a:r>
              <a:rPr lang="en-US" altLang="zh-TW" dirty="0" err="1"/>
              <a:t>TensorRT</a:t>
            </a:r>
            <a:r>
              <a:rPr lang="en-US" altLang="zh-TW" dirty="0"/>
              <a:t> </a:t>
            </a:r>
            <a:r>
              <a:rPr lang="zh-TW" altLang="en-US" dirty="0"/>
              <a:t>優化</a:t>
            </a:r>
          </a:p>
        </p:txBody>
      </p:sp>
    </p:spTree>
    <p:extLst>
      <p:ext uri="{BB962C8B-B14F-4D97-AF65-F5344CB8AC3E}">
        <p14:creationId xmlns:p14="http://schemas.microsoft.com/office/powerpoint/2010/main" val="306981099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LFFD </a:t>
            </a:r>
            <a:r>
              <a:rPr lang="zh-TW" altLang="en-US" dirty="0" smtClean="0"/>
              <a:t>執行方式</a:t>
            </a:r>
            <a:endParaRPr lang="zh-TW" altLang="en-US" dirty="0"/>
          </a:p>
        </p:txBody>
      </p:sp>
      <p:sp>
        <p:nvSpPr>
          <p:cNvPr id="3" name="內容版面配置區 2"/>
          <p:cNvSpPr>
            <a:spLocks noGrp="1"/>
          </p:cNvSpPr>
          <p:nvPr>
            <p:ph idx="1"/>
          </p:nvPr>
        </p:nvSpPr>
        <p:spPr/>
        <p:txBody>
          <a:bodyPr>
            <a:normAutofit/>
          </a:bodyPr>
          <a:lstStyle/>
          <a:p>
            <a:pPr marL="0" indent="0">
              <a:buNone/>
            </a:pPr>
            <a:r>
              <a:rPr lang="zh-TW" altLang="en-US" sz="1200" dirty="0" smtClean="0"/>
              <a:t>資料夾路徑</a:t>
            </a:r>
            <a:r>
              <a:rPr lang="en-US" altLang="zh-TW" sz="1200" dirty="0" smtClean="0"/>
              <a:t>:/home/</a:t>
            </a:r>
            <a:r>
              <a:rPr lang="en-US" altLang="zh-TW" sz="1200" dirty="0" err="1" smtClean="0"/>
              <a:t>ubuntu</a:t>
            </a:r>
            <a:r>
              <a:rPr lang="en-US" altLang="zh-TW" sz="1200" dirty="0" smtClean="0"/>
              <a:t>/Desktop/</a:t>
            </a:r>
            <a:r>
              <a:rPr lang="en-US" altLang="zh-TW" sz="1200" dirty="0" err="1" smtClean="0"/>
              <a:t>learning_kit_face_recognition_LFFD</a:t>
            </a:r>
            <a:r>
              <a:rPr lang="en-US" altLang="zh-TW" sz="1200" dirty="0" smtClean="0"/>
              <a:t>/</a:t>
            </a:r>
            <a:r>
              <a:rPr lang="en-US" altLang="zh-TW" sz="1200" dirty="0" err="1" smtClean="0"/>
              <a:t>face_detection</a:t>
            </a:r>
            <a:r>
              <a:rPr lang="en-US" altLang="zh-TW" sz="1200" dirty="0" smtClean="0"/>
              <a:t>/demo/</a:t>
            </a:r>
          </a:p>
          <a:p>
            <a:pPr marL="0" indent="0">
              <a:buNone/>
            </a:pPr>
            <a:r>
              <a:rPr lang="en-US" altLang="zh-TW" sz="1200" dirty="0" smtClean="0"/>
              <a:t>Part 1 . LFFD </a:t>
            </a:r>
            <a:r>
              <a:rPr lang="zh-TW" altLang="en-US" sz="1200" dirty="0" smtClean="0"/>
              <a:t>人臉偵測</a:t>
            </a:r>
            <a:r>
              <a:rPr lang="en-US" altLang="zh-TW" sz="1200" dirty="0" smtClean="0"/>
              <a:t>+</a:t>
            </a:r>
            <a:r>
              <a:rPr lang="zh-TW" altLang="en-US" sz="1200" dirty="0" smtClean="0"/>
              <a:t> 人臉識別</a:t>
            </a:r>
            <a:endParaRPr lang="en-US" altLang="zh-TW" sz="1200" dirty="0" smtClean="0"/>
          </a:p>
          <a:p>
            <a:pPr marL="228600" indent="-228600">
              <a:buAutoNum type="arabicPeriod"/>
            </a:pPr>
            <a:r>
              <a:rPr lang="zh-TW" altLang="en-US" sz="1200" dirty="0" smtClean="0"/>
              <a:t>將欲辨識的人臉特徵記下 </a:t>
            </a:r>
            <a:r>
              <a:rPr lang="en-US" altLang="zh-TW" sz="1200" dirty="0" smtClean="0"/>
              <a:t>:</a:t>
            </a:r>
            <a:r>
              <a:rPr lang="zh-TW" altLang="en-US" sz="1200" dirty="0" smtClean="0"/>
              <a:t> </a:t>
            </a:r>
            <a:r>
              <a:rPr lang="en-US" altLang="zh-TW" sz="1200" dirty="0" smtClean="0"/>
              <a:t>python3 encodings_LFFD.py</a:t>
            </a:r>
          </a:p>
          <a:p>
            <a:pPr marL="228600" indent="-228600">
              <a:buAutoNum type="arabicPeriod"/>
            </a:pPr>
            <a:r>
              <a:rPr lang="zh-TW" altLang="en-US" sz="1200" dirty="0" smtClean="0"/>
              <a:t>開始進行人臉辨識 </a:t>
            </a:r>
            <a:r>
              <a:rPr lang="en-US" altLang="zh-TW" sz="1200" dirty="0" smtClean="0"/>
              <a:t>:</a:t>
            </a:r>
            <a:r>
              <a:rPr lang="zh-TW" altLang="en-US" sz="1200" dirty="0" smtClean="0"/>
              <a:t> </a:t>
            </a:r>
            <a:r>
              <a:rPr lang="en-US" altLang="zh-TW" sz="1200" dirty="0"/>
              <a:t>python3 face_recognition_LFFD.py</a:t>
            </a:r>
            <a:endParaRPr lang="en-US" altLang="zh-TW" sz="1200" dirty="0" smtClean="0"/>
          </a:p>
          <a:p>
            <a:pPr marL="228600" indent="-228600">
              <a:buAutoNum type="arabicPeriod"/>
            </a:pPr>
            <a:endParaRPr lang="en-US" altLang="zh-TW" sz="1200" dirty="0" smtClean="0"/>
          </a:p>
          <a:p>
            <a:pPr marL="0" indent="0">
              <a:buNone/>
            </a:pPr>
            <a:r>
              <a:rPr lang="en-US" altLang="zh-TW" sz="1200" dirty="0" smtClean="0"/>
              <a:t>Part 2. </a:t>
            </a:r>
            <a:r>
              <a:rPr lang="zh-TW" altLang="en-US" sz="1200" dirty="0" smtClean="0"/>
              <a:t>將</a:t>
            </a:r>
            <a:r>
              <a:rPr lang="en-US" altLang="zh-TW" sz="1200" dirty="0" smtClean="0"/>
              <a:t>LFFD </a:t>
            </a:r>
            <a:r>
              <a:rPr lang="zh-TW" altLang="en-US" sz="1200" dirty="0" smtClean="0"/>
              <a:t>模型轉</a:t>
            </a:r>
            <a:r>
              <a:rPr lang="en-US" altLang="zh-TW" sz="1200" dirty="0" smtClean="0"/>
              <a:t> </a:t>
            </a:r>
            <a:r>
              <a:rPr lang="en-US" altLang="zh-TW" sz="1200" dirty="0" err="1" smtClean="0"/>
              <a:t>tensorRT</a:t>
            </a:r>
            <a:r>
              <a:rPr lang="zh-TW" altLang="en-US" sz="1200" dirty="0" smtClean="0"/>
              <a:t> 後查看執行速度變化</a:t>
            </a:r>
            <a:endParaRPr lang="en-US" altLang="zh-TW" sz="1200" dirty="0" smtClean="0"/>
          </a:p>
          <a:p>
            <a:pPr marL="228600" indent="-228600">
              <a:buAutoNum type="arabicPeriod"/>
            </a:pPr>
            <a:r>
              <a:rPr lang="zh-TW" altLang="en-US" sz="1200" dirty="0" smtClean="0"/>
              <a:t>將</a:t>
            </a:r>
            <a:r>
              <a:rPr lang="en-US" altLang="zh-TW" sz="1200" dirty="0" smtClean="0"/>
              <a:t>MXNET</a:t>
            </a:r>
            <a:r>
              <a:rPr lang="zh-TW" altLang="en-US" sz="1200" dirty="0" smtClean="0"/>
              <a:t>模型轉成 </a:t>
            </a:r>
            <a:r>
              <a:rPr lang="en-US" altLang="zh-TW" sz="1200" dirty="0" err="1" smtClean="0"/>
              <a:t>onnx</a:t>
            </a:r>
            <a:r>
              <a:rPr lang="en-US" altLang="zh-TW" sz="1200" dirty="0" smtClean="0"/>
              <a:t> </a:t>
            </a:r>
            <a:r>
              <a:rPr lang="zh-TW" altLang="en-US" sz="1200" dirty="0" smtClean="0"/>
              <a:t>通用格式 </a:t>
            </a:r>
            <a:r>
              <a:rPr lang="en-US" altLang="zh-TW" sz="1200" dirty="0" smtClean="0"/>
              <a:t>:</a:t>
            </a:r>
            <a:r>
              <a:rPr lang="zh-TW" altLang="en-US" sz="1200" dirty="0" smtClean="0"/>
              <a:t> </a:t>
            </a:r>
            <a:r>
              <a:rPr lang="en-US" altLang="zh-TW" sz="1200" dirty="0"/>
              <a:t>python3 to_onnx.py</a:t>
            </a:r>
            <a:endParaRPr lang="en-US" altLang="zh-TW" sz="1200" dirty="0" smtClean="0"/>
          </a:p>
          <a:p>
            <a:pPr marL="228600" indent="-228600">
              <a:buAutoNum type="arabicPeriod"/>
            </a:pPr>
            <a:r>
              <a:rPr lang="zh-TW" altLang="en-US" sz="1200" dirty="0" smtClean="0"/>
              <a:t>將</a:t>
            </a:r>
            <a:r>
              <a:rPr lang="en-US" altLang="zh-TW" sz="1200" dirty="0" err="1" smtClean="0"/>
              <a:t>onnx</a:t>
            </a:r>
            <a:r>
              <a:rPr lang="en-US" altLang="zh-TW" sz="1200" dirty="0" smtClean="0"/>
              <a:t> </a:t>
            </a:r>
            <a:r>
              <a:rPr lang="zh-TW" altLang="en-US" sz="1200" dirty="0" smtClean="0"/>
              <a:t>模型轉</a:t>
            </a:r>
            <a:r>
              <a:rPr lang="en-US" altLang="zh-TW" sz="1200" dirty="0" err="1" smtClean="0"/>
              <a:t>tensorRT</a:t>
            </a:r>
            <a:r>
              <a:rPr lang="zh-TW" altLang="en-US" sz="1200" dirty="0" smtClean="0"/>
              <a:t> 模型 ，並</a:t>
            </a:r>
            <a:r>
              <a:rPr lang="zh-TW" altLang="en-US" sz="1200" dirty="0"/>
              <a:t>開始進行人臉辨識</a:t>
            </a:r>
            <a:r>
              <a:rPr lang="zh-TW" altLang="en-US" sz="1200" dirty="0" smtClean="0"/>
              <a:t> </a:t>
            </a:r>
            <a:r>
              <a:rPr lang="en-US" altLang="zh-TW" sz="1200" dirty="0" smtClean="0"/>
              <a:t>:</a:t>
            </a:r>
            <a:r>
              <a:rPr lang="zh-TW" altLang="en-US" sz="1200" dirty="0" smtClean="0"/>
              <a:t>  </a:t>
            </a:r>
            <a:r>
              <a:rPr lang="en-US" altLang="zh-TW" sz="1200" dirty="0"/>
              <a:t>python3 face_recognition_LFFD_tensorRT.py</a:t>
            </a:r>
            <a:endParaRPr lang="en-US" altLang="zh-TW" sz="1200" dirty="0" smtClean="0"/>
          </a:p>
          <a:p>
            <a:pPr marL="0" indent="0">
              <a:buNone/>
            </a:pPr>
            <a:endParaRPr lang="zh-TW" altLang="en-US" sz="1200" dirty="0"/>
          </a:p>
        </p:txBody>
      </p:sp>
    </p:spTree>
    <p:extLst>
      <p:ext uri="{BB962C8B-B14F-4D97-AF65-F5344CB8AC3E}">
        <p14:creationId xmlns:p14="http://schemas.microsoft.com/office/powerpoint/2010/main" val="36190208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sz="half" idx="1"/>
          </p:nvPr>
        </p:nvSpPr>
        <p:spPr/>
        <p:txBody>
          <a:bodyPr>
            <a:normAutofit/>
          </a:bodyPr>
          <a:lstStyle/>
          <a:p>
            <a:endParaRPr lang="en-US" altLang="zh-TW" sz="3300" dirty="0">
              <a:latin typeface="Calibri" panose="020F0502020204030204" pitchFamily="34" charset="0"/>
              <a:cs typeface="Calibri" panose="020F0502020204030204" pitchFamily="34" charset="0"/>
            </a:endParaRPr>
          </a:p>
          <a:p>
            <a:pPr marL="0" indent="0" algn="ctr">
              <a:buNone/>
            </a:pPr>
            <a:r>
              <a:rPr lang="en-US" altLang="zh-TW" sz="6000" i="1" dirty="0">
                <a:latin typeface="Calibri" panose="020F0502020204030204" pitchFamily="34" charset="0"/>
                <a:cs typeface="Calibri" panose="020F0502020204030204" pitchFamily="34" charset="0"/>
              </a:rPr>
              <a:t>The End</a:t>
            </a:r>
            <a:endParaRPr lang="zh-TW" altLang="en-US" sz="6000" i="1" dirty="0">
              <a:latin typeface="Calibri" panose="020F0502020204030204" pitchFamily="34" charset="0"/>
              <a:cs typeface="Calibri" panose="020F0502020204030204" pitchFamily="34" charset="0"/>
            </a:endParaRPr>
          </a:p>
        </p:txBody>
      </p:sp>
      <p:pic>
        <p:nvPicPr>
          <p:cNvPr id="9" name="內容版面配置區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92228" y="1714500"/>
            <a:ext cx="3565922" cy="3017520"/>
          </a:xfrm>
        </p:spPr>
      </p:pic>
    </p:spTree>
    <p:extLst>
      <p:ext uri="{BB962C8B-B14F-4D97-AF65-F5344CB8AC3E}">
        <p14:creationId xmlns:p14="http://schemas.microsoft.com/office/powerpoint/2010/main" val="174266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4" y="2803188"/>
            <a:ext cx="8187511" cy="497905"/>
          </a:xfrm>
          <a:prstGeom prst="rect">
            <a:avLst/>
          </a:prstGeom>
        </p:spPr>
        <p:txBody>
          <a:bodyPr vert="horz" lIns="68580" tIns="34290" rIns="68580" bIns="34290" rtlCol="0" anchor="ctr">
            <a:noAutofit/>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en-US" altLang="zh-TW" sz="3600" dirty="0"/>
              <a:t>Linux(mac) </a:t>
            </a:r>
            <a:r>
              <a:rPr lang="zh-TW" altLang="en-US" sz="3600" dirty="0"/>
              <a:t>遠端連線</a:t>
            </a:r>
            <a:endParaRPr lang="zh-TW" altLang="en-US" sz="3600" b="0" cap="none" dirty="0">
              <a:latin typeface="Calibri" panose="020F0502020204030204" pitchFamily="34" charset="0"/>
              <a:cs typeface="Microsoft JhengHei" charset="-120"/>
            </a:endParaRPr>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64823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下載安裝 </a:t>
            </a:r>
            <a:r>
              <a:rPr lang="en-US" altLang="zh-TW" dirty="0" err="1"/>
              <a:t>xquartz</a:t>
            </a:r>
            <a:endParaRPr lang="zh-TW" altLang="en-US" dirty="0"/>
          </a:p>
        </p:txBody>
      </p:sp>
      <p:sp>
        <p:nvSpPr>
          <p:cNvPr id="3" name="內容版面配置區 2"/>
          <p:cNvSpPr>
            <a:spLocks noGrp="1"/>
          </p:cNvSpPr>
          <p:nvPr>
            <p:ph idx="1"/>
          </p:nvPr>
        </p:nvSpPr>
        <p:spPr/>
        <p:txBody>
          <a:bodyPr/>
          <a:lstStyle/>
          <a:p>
            <a:r>
              <a:rPr lang="zh-TW" altLang="zh-TW" dirty="0"/>
              <a:t>下載</a:t>
            </a:r>
            <a:r>
              <a:rPr lang="en-US" altLang="zh-TW" dirty="0" err="1"/>
              <a:t>xquartz</a:t>
            </a:r>
            <a:r>
              <a:rPr lang="zh-TW" altLang="zh-TW" dirty="0"/>
              <a:t>（開啟下載項目可看到下載狀態）</a:t>
            </a:r>
          </a:p>
        </p:txBody>
      </p:sp>
      <p:pic>
        <p:nvPicPr>
          <p:cNvPr id="5" name="image10.png"/>
          <p:cNvPicPr/>
          <p:nvPr/>
        </p:nvPicPr>
        <p:blipFill>
          <a:blip r:embed="rId2"/>
          <a:srcRect/>
          <a:stretch>
            <a:fillRect/>
          </a:stretch>
        </p:blipFill>
        <p:spPr>
          <a:xfrm>
            <a:off x="899592" y="1347614"/>
            <a:ext cx="6984776" cy="3382526"/>
          </a:xfrm>
          <a:prstGeom prst="rect">
            <a:avLst/>
          </a:prstGeom>
          <a:ln/>
        </p:spPr>
      </p:pic>
    </p:spTree>
    <p:extLst>
      <p:ext uri="{BB962C8B-B14F-4D97-AF65-F5344CB8AC3E}">
        <p14:creationId xmlns:p14="http://schemas.microsoft.com/office/powerpoint/2010/main" val="1972484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zh-TW" dirty="0"/>
              <a:t>下載完成後，將檔案點兩下開啟</a:t>
            </a:r>
          </a:p>
          <a:p>
            <a:endParaRPr lang="zh-TW" altLang="en-US" dirty="0"/>
          </a:p>
        </p:txBody>
      </p:sp>
      <p:pic>
        <p:nvPicPr>
          <p:cNvPr id="4" name="image9.png"/>
          <p:cNvPicPr/>
          <p:nvPr/>
        </p:nvPicPr>
        <p:blipFill>
          <a:blip r:embed="rId2"/>
          <a:srcRect/>
          <a:stretch>
            <a:fillRect/>
          </a:stretch>
        </p:blipFill>
        <p:spPr>
          <a:xfrm>
            <a:off x="1403648" y="1368696"/>
            <a:ext cx="6264696" cy="3225925"/>
          </a:xfrm>
          <a:prstGeom prst="rect">
            <a:avLst/>
          </a:prstGeom>
          <a:ln/>
        </p:spPr>
      </p:pic>
      <p:sp>
        <p:nvSpPr>
          <p:cNvPr id="5" name="標題 4"/>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791235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627535"/>
            <a:ext cx="8229600" cy="3967088"/>
          </a:xfrm>
        </p:spPr>
        <p:txBody>
          <a:bodyPr/>
          <a:lstStyle/>
          <a:p>
            <a:r>
              <a:rPr lang="zh-TW" altLang="zh-TW" dirty="0">
                <a:latin typeface="Arial" panose="020B0604020202020204" pitchFamily="34" charset="0"/>
                <a:ea typeface="Arial Unicode MS" panose="020B0604020202020204" pitchFamily="34" charset="-120"/>
              </a:rPr>
              <a:t>再將Ｘ</a:t>
            </a:r>
            <a:r>
              <a:rPr lang="en-US" altLang="zh-TW" dirty="0" err="1">
                <a:latin typeface="Arial" panose="020B0604020202020204" pitchFamily="34" charset="0"/>
                <a:ea typeface="Arial Unicode MS" panose="020B0604020202020204" pitchFamily="34" charset="-120"/>
              </a:rPr>
              <a:t>Quartz.pkg</a:t>
            </a:r>
            <a:r>
              <a:rPr lang="zh-TW" altLang="zh-TW" dirty="0">
                <a:latin typeface="Arial" panose="020B0604020202020204" pitchFamily="34" charset="0"/>
                <a:ea typeface="Arial Unicode MS" panose="020B0604020202020204" pitchFamily="34" charset="-120"/>
              </a:rPr>
              <a:t>檔案點兩下開啟</a:t>
            </a:r>
            <a:endParaRPr lang="zh-TW" altLang="zh-TW" dirty="0">
              <a:latin typeface="Arial" panose="020B0604020202020204" pitchFamily="34" charset="0"/>
            </a:endParaRPr>
          </a:p>
          <a:p>
            <a:endParaRPr lang="zh-TW" altLang="en-US" dirty="0"/>
          </a:p>
        </p:txBody>
      </p:sp>
      <p:pic>
        <p:nvPicPr>
          <p:cNvPr id="6" name="image2.png"/>
          <p:cNvPicPr/>
          <p:nvPr/>
        </p:nvPicPr>
        <p:blipFill>
          <a:blip r:embed="rId2"/>
          <a:srcRect/>
          <a:stretch>
            <a:fillRect/>
          </a:stretch>
        </p:blipFill>
        <p:spPr>
          <a:xfrm>
            <a:off x="1043608" y="1203598"/>
            <a:ext cx="6624736" cy="3310518"/>
          </a:xfrm>
          <a:prstGeom prst="rect">
            <a:avLst/>
          </a:prstGeom>
          <a:ln/>
        </p:spPr>
      </p:pic>
    </p:spTree>
    <p:extLst>
      <p:ext uri="{BB962C8B-B14F-4D97-AF65-F5344CB8AC3E}">
        <p14:creationId xmlns:p14="http://schemas.microsoft.com/office/powerpoint/2010/main" val="24937356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627535"/>
            <a:ext cx="8229600" cy="3967088"/>
          </a:xfrm>
        </p:spPr>
        <p:txBody>
          <a:bodyPr/>
          <a:lstStyle/>
          <a:p>
            <a:r>
              <a:rPr lang="zh-TW" altLang="zh-TW" dirty="0"/>
              <a:t>一直按繼續便可開始安裝</a:t>
            </a:r>
          </a:p>
          <a:p>
            <a:endParaRPr lang="zh-TW" altLang="en-US" dirty="0"/>
          </a:p>
        </p:txBody>
      </p:sp>
      <p:pic>
        <p:nvPicPr>
          <p:cNvPr id="4" name="image4.png"/>
          <p:cNvPicPr/>
          <p:nvPr/>
        </p:nvPicPr>
        <p:blipFill>
          <a:blip r:embed="rId2"/>
          <a:srcRect/>
          <a:stretch>
            <a:fillRect/>
          </a:stretch>
        </p:blipFill>
        <p:spPr>
          <a:xfrm>
            <a:off x="1475656" y="1275606"/>
            <a:ext cx="6192688" cy="3240360"/>
          </a:xfrm>
          <a:prstGeom prst="rect">
            <a:avLst/>
          </a:prstGeom>
          <a:ln/>
        </p:spPr>
      </p:pic>
    </p:spTree>
    <p:extLst>
      <p:ext uri="{BB962C8B-B14F-4D97-AF65-F5344CB8AC3E}">
        <p14:creationId xmlns:p14="http://schemas.microsoft.com/office/powerpoint/2010/main" val="21720542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3728" y="205978"/>
            <a:ext cx="6563072" cy="646077"/>
          </a:xfrm>
        </p:spPr>
        <p:txBody>
          <a:bodyPr>
            <a:normAutofit fontScale="90000"/>
          </a:bodyPr>
          <a:lstStyle/>
          <a:p>
            <a:r>
              <a:rPr lang="zh-TW" altLang="en-US" dirty="0"/>
              <a:t>課程開始前請先安裝以下兩個軟體</a:t>
            </a:r>
          </a:p>
        </p:txBody>
      </p:sp>
      <p:sp>
        <p:nvSpPr>
          <p:cNvPr id="3" name="內容版面配置區 2"/>
          <p:cNvSpPr>
            <a:spLocks noGrp="1"/>
          </p:cNvSpPr>
          <p:nvPr>
            <p:ph idx="1"/>
          </p:nvPr>
        </p:nvSpPr>
        <p:spPr>
          <a:xfrm>
            <a:off x="457200" y="914400"/>
            <a:ext cx="8229600" cy="3889598"/>
          </a:xfrm>
        </p:spPr>
        <p:txBody>
          <a:bodyPr>
            <a:normAutofit fontScale="92500"/>
          </a:bodyPr>
          <a:lstStyle/>
          <a:p>
            <a:r>
              <a:rPr lang="en-US" altLang="zh-TW" sz="2000" dirty="0"/>
              <a:t>Putty:</a:t>
            </a:r>
            <a:r>
              <a:rPr lang="zh-TW" altLang="en-US" sz="2000" dirty="0"/>
              <a:t> 遠端連線</a:t>
            </a:r>
            <a:endParaRPr lang="en-US" altLang="zh-TW" sz="2000" dirty="0"/>
          </a:p>
          <a:p>
            <a:pPr marL="274320" lvl="1" indent="0">
              <a:buNone/>
            </a:pPr>
            <a:r>
              <a:rPr lang="en-US" altLang="zh-TW" sz="2000" dirty="0"/>
              <a:t>--windows:</a:t>
            </a:r>
          </a:p>
          <a:p>
            <a:pPr marL="274320" lvl="1" indent="0">
              <a:buNone/>
            </a:pPr>
            <a:r>
              <a:rPr lang="en-US" altLang="zh-TW" sz="2000" dirty="0">
                <a:hlinkClick r:id="rId3"/>
              </a:rPr>
              <a:t>https://www.chiark.greenend.org.uk/~sgtatham/putty/latest.html</a:t>
            </a:r>
            <a:endParaRPr lang="en-US" altLang="zh-TW" sz="2000" dirty="0"/>
          </a:p>
          <a:p>
            <a:pPr marL="274320" lvl="1" indent="0">
              <a:buNone/>
            </a:pPr>
            <a:r>
              <a:rPr lang="en-US" altLang="zh-TW" sz="2000" dirty="0"/>
              <a:t>--mac (</a:t>
            </a:r>
            <a:r>
              <a:rPr lang="en-US" altLang="zh-TW" sz="2000" dirty="0" err="1"/>
              <a:t>linux</a:t>
            </a:r>
            <a:r>
              <a:rPr lang="en-US" altLang="zh-TW" sz="2000" dirty="0"/>
              <a:t>) :</a:t>
            </a:r>
          </a:p>
          <a:p>
            <a:pPr marL="274320" lvl="1" indent="0">
              <a:buNone/>
            </a:pPr>
            <a:r>
              <a:rPr lang="zh-TW" altLang="en-US" sz="2000" dirty="0"/>
              <a:t>直接在本地端的終端機上使用 </a:t>
            </a:r>
            <a:r>
              <a:rPr lang="en-US" altLang="zh-TW" sz="2000" dirty="0" err="1"/>
              <a:t>ssh</a:t>
            </a:r>
            <a:r>
              <a:rPr lang="en-US" altLang="zh-TW" sz="2000" dirty="0"/>
              <a:t> </a:t>
            </a:r>
            <a:r>
              <a:rPr lang="zh-TW" altLang="en-US" sz="2000" dirty="0"/>
              <a:t>連線</a:t>
            </a:r>
            <a:endParaRPr lang="en-US" altLang="zh-TW" sz="2000" dirty="0"/>
          </a:p>
          <a:p>
            <a:endParaRPr lang="en-US" altLang="zh-TW" sz="2000" dirty="0"/>
          </a:p>
          <a:p>
            <a:r>
              <a:rPr lang="en-US" altLang="zh-TW" sz="2000" dirty="0" err="1"/>
              <a:t>Xming</a:t>
            </a:r>
            <a:r>
              <a:rPr lang="en-US" altLang="zh-TW" sz="2000" dirty="0"/>
              <a:t>:</a:t>
            </a:r>
            <a:r>
              <a:rPr lang="zh-TW" altLang="en-US" sz="2000" dirty="0"/>
              <a:t> 在本底端顯示遠端的圖形介面</a:t>
            </a:r>
            <a:endParaRPr lang="en-US" altLang="zh-TW" sz="2000" dirty="0"/>
          </a:p>
          <a:p>
            <a:pPr marL="274320" lvl="1" indent="0">
              <a:buNone/>
            </a:pPr>
            <a:r>
              <a:rPr lang="en-US" altLang="zh-TW" sz="2000" dirty="0"/>
              <a:t>-- windows:</a:t>
            </a:r>
          </a:p>
          <a:p>
            <a:pPr marL="274320" lvl="1" indent="0">
              <a:buNone/>
            </a:pPr>
            <a:r>
              <a:rPr lang="en-US" altLang="zh-TW" sz="2000" dirty="0">
                <a:hlinkClick r:id="rId4"/>
              </a:rPr>
              <a:t>https://sourceforge.net/projects/xming/files/latest/download</a:t>
            </a:r>
            <a:endParaRPr lang="en-US" altLang="zh-TW" sz="2000" dirty="0"/>
          </a:p>
          <a:p>
            <a:pPr marL="274320" lvl="1" indent="0">
              <a:buNone/>
            </a:pPr>
            <a:r>
              <a:rPr lang="en-US" altLang="zh-TW" sz="2000" dirty="0"/>
              <a:t>--mac :</a:t>
            </a:r>
          </a:p>
          <a:p>
            <a:pPr marL="274320" lvl="1" indent="0">
              <a:buNone/>
            </a:pPr>
            <a:r>
              <a:rPr lang="en-US" altLang="zh-TW" sz="2000" dirty="0">
                <a:hlinkClick r:id="rId5"/>
              </a:rPr>
              <a:t>https://www.xquartz.org/</a:t>
            </a:r>
            <a:endParaRPr lang="en-US" altLang="zh-TW" sz="2000" dirty="0"/>
          </a:p>
        </p:txBody>
      </p:sp>
    </p:spTree>
    <p:extLst>
      <p:ext uri="{BB962C8B-B14F-4D97-AF65-F5344CB8AC3E}">
        <p14:creationId xmlns:p14="http://schemas.microsoft.com/office/powerpoint/2010/main" val="3911384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555527"/>
            <a:ext cx="8229600" cy="4039096"/>
          </a:xfrm>
        </p:spPr>
        <p:txBody>
          <a:bodyPr/>
          <a:lstStyle/>
          <a:p>
            <a:r>
              <a:rPr lang="zh-TW" altLang="zh-TW" dirty="0"/>
              <a:t>看到此畫面，安裝便完成了！</a:t>
            </a:r>
          </a:p>
          <a:p>
            <a:endParaRPr lang="zh-TW" altLang="en-US" dirty="0"/>
          </a:p>
        </p:txBody>
      </p:sp>
      <p:pic>
        <p:nvPicPr>
          <p:cNvPr id="4" name="image6.png"/>
          <p:cNvPicPr/>
          <p:nvPr/>
        </p:nvPicPr>
        <p:blipFill>
          <a:blip r:embed="rId2"/>
          <a:srcRect/>
          <a:stretch>
            <a:fillRect/>
          </a:stretch>
        </p:blipFill>
        <p:spPr>
          <a:xfrm>
            <a:off x="1907704" y="1059582"/>
            <a:ext cx="5184576" cy="3535041"/>
          </a:xfrm>
          <a:prstGeom prst="rect">
            <a:avLst/>
          </a:prstGeom>
          <a:ln/>
        </p:spPr>
      </p:pic>
    </p:spTree>
    <p:extLst>
      <p:ext uri="{BB962C8B-B14F-4D97-AF65-F5344CB8AC3E}">
        <p14:creationId xmlns:p14="http://schemas.microsoft.com/office/powerpoint/2010/main" val="8497412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zh-TW" dirty="0"/>
              <a:t>需要將本機端的顯示開啟，在進行遠端連線時，才可以將遠端機器畫面在本機端顯示。</a:t>
            </a:r>
          </a:p>
          <a:p>
            <a:r>
              <a:rPr lang="zh-TW" altLang="zh-TW" dirty="0"/>
              <a:t>進入</a:t>
            </a:r>
            <a:r>
              <a:rPr lang="en-US" altLang="zh-TW" dirty="0"/>
              <a:t>.</a:t>
            </a:r>
            <a:r>
              <a:rPr lang="en-US" altLang="zh-TW" dirty="0" err="1"/>
              <a:t>zshrc</a:t>
            </a:r>
            <a:r>
              <a:rPr lang="zh-TW" altLang="zh-TW" dirty="0"/>
              <a:t>文件</a:t>
            </a:r>
            <a:r>
              <a:rPr lang="zh-TW" altLang="en-US" dirty="0"/>
              <a:t>，到終端機請輸入以下指令</a:t>
            </a:r>
            <a:r>
              <a:rPr lang="en-US" altLang="zh-TW" dirty="0"/>
              <a:t>:</a:t>
            </a:r>
          </a:p>
          <a:p>
            <a:pPr marL="0" indent="0">
              <a:buNone/>
            </a:pPr>
            <a:r>
              <a:rPr lang="en-US" altLang="zh-TW" dirty="0"/>
              <a:t>vi .</a:t>
            </a:r>
            <a:r>
              <a:rPr lang="en-US" altLang="zh-TW" dirty="0" err="1"/>
              <a:t>zshrc</a:t>
            </a:r>
            <a:endParaRPr lang="zh-TW" altLang="zh-TW" dirty="0"/>
          </a:p>
          <a:p>
            <a:endParaRPr lang="zh-TW" altLang="en-US" dirty="0"/>
          </a:p>
        </p:txBody>
      </p:sp>
      <p:pic>
        <p:nvPicPr>
          <p:cNvPr id="4" name="image7.png"/>
          <p:cNvPicPr/>
          <p:nvPr/>
        </p:nvPicPr>
        <p:blipFill>
          <a:blip r:embed="rId2"/>
          <a:srcRect t="12500" r="5813" b="27500"/>
          <a:stretch>
            <a:fillRect/>
          </a:stretch>
        </p:blipFill>
        <p:spPr>
          <a:xfrm>
            <a:off x="971600" y="2562497"/>
            <a:ext cx="5400675" cy="457200"/>
          </a:xfrm>
          <a:prstGeom prst="rect">
            <a:avLst/>
          </a:prstGeom>
          <a:ln/>
        </p:spPr>
      </p:pic>
    </p:spTree>
    <p:extLst>
      <p:ext uri="{BB962C8B-B14F-4D97-AF65-F5344CB8AC3E}">
        <p14:creationId xmlns:p14="http://schemas.microsoft.com/office/powerpoint/2010/main" val="38800194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555527"/>
            <a:ext cx="8229600" cy="4039096"/>
          </a:xfrm>
        </p:spPr>
        <p:txBody>
          <a:bodyPr/>
          <a:lstStyle/>
          <a:p>
            <a:r>
              <a:rPr lang="zh-TW" altLang="zh-TW" dirty="0"/>
              <a:t>在</a:t>
            </a:r>
            <a:r>
              <a:rPr lang="en-US" altLang="zh-TW" dirty="0"/>
              <a:t>.</a:t>
            </a:r>
            <a:r>
              <a:rPr lang="en-US" altLang="zh-TW" dirty="0" err="1"/>
              <a:t>zshrc</a:t>
            </a:r>
            <a:r>
              <a:rPr lang="zh-TW" altLang="zh-TW" dirty="0"/>
              <a:t>文件上加入下面指令</a:t>
            </a:r>
            <a:r>
              <a:rPr lang="zh-TW" altLang="en-US" dirty="0"/>
              <a:t>，按鍵盤中 </a:t>
            </a:r>
            <a:r>
              <a:rPr lang="en-US" altLang="zh-TW" dirty="0"/>
              <a:t>I</a:t>
            </a:r>
            <a:r>
              <a:rPr lang="zh-TW" altLang="en-US" dirty="0"/>
              <a:t> 鍵就可以開始修改文件</a:t>
            </a:r>
            <a:endParaRPr lang="en-US" altLang="zh-TW" dirty="0"/>
          </a:p>
          <a:p>
            <a:pPr marL="0" indent="0">
              <a:buNone/>
            </a:pPr>
            <a:r>
              <a:rPr lang="en-US" altLang="zh-TW" dirty="0"/>
              <a:t>export DISPLAY=:0 </a:t>
            </a:r>
            <a:endParaRPr lang="zh-TW" altLang="zh-TW" dirty="0"/>
          </a:p>
          <a:p>
            <a:endParaRPr lang="zh-TW" altLang="en-US" dirty="0"/>
          </a:p>
        </p:txBody>
      </p:sp>
      <p:pic>
        <p:nvPicPr>
          <p:cNvPr id="4" name="image3.png"/>
          <p:cNvPicPr/>
          <p:nvPr/>
        </p:nvPicPr>
        <p:blipFill>
          <a:blip r:embed="rId2"/>
          <a:srcRect/>
          <a:stretch>
            <a:fillRect/>
          </a:stretch>
        </p:blipFill>
        <p:spPr>
          <a:xfrm>
            <a:off x="3384798" y="1419622"/>
            <a:ext cx="5302002" cy="3547368"/>
          </a:xfrm>
          <a:prstGeom prst="rect">
            <a:avLst/>
          </a:prstGeom>
          <a:ln/>
        </p:spPr>
      </p:pic>
    </p:spTree>
    <p:extLst>
      <p:ext uri="{BB962C8B-B14F-4D97-AF65-F5344CB8AC3E}">
        <p14:creationId xmlns:p14="http://schemas.microsoft.com/office/powerpoint/2010/main" val="3977085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555525"/>
            <a:ext cx="8229600" cy="4039097"/>
          </a:xfrm>
        </p:spPr>
        <p:txBody>
          <a:bodyPr/>
          <a:lstStyle/>
          <a:p>
            <a:r>
              <a:rPr lang="zh-TW" altLang="zh-TW" dirty="0"/>
              <a:t>加入後，儲存和退出檔案</a:t>
            </a:r>
          </a:p>
          <a:p>
            <a:pPr marL="0" indent="0">
              <a:buNone/>
            </a:pPr>
            <a:r>
              <a:rPr lang="zh-TW" altLang="en-US" dirty="0"/>
              <a:t>按鍵盤中的</a:t>
            </a:r>
            <a:r>
              <a:rPr lang="en-US" altLang="zh-TW" dirty="0"/>
              <a:t>ESC</a:t>
            </a:r>
            <a:r>
              <a:rPr lang="zh-TW" altLang="en-US" dirty="0"/>
              <a:t>鍵後退出編寫模式並輸入以下指令</a:t>
            </a:r>
            <a:r>
              <a:rPr lang="en-US" altLang="zh-TW" dirty="0"/>
              <a:t>:</a:t>
            </a:r>
          </a:p>
          <a:p>
            <a:pPr marL="0" indent="0">
              <a:buNone/>
            </a:pPr>
            <a:r>
              <a:rPr lang="en-US" altLang="zh-TW" dirty="0"/>
              <a:t>:</a:t>
            </a:r>
            <a:r>
              <a:rPr lang="en-US" altLang="zh-TW" dirty="0" err="1"/>
              <a:t>wq</a:t>
            </a:r>
            <a:endParaRPr lang="zh-TW" altLang="en-US" dirty="0"/>
          </a:p>
        </p:txBody>
      </p:sp>
      <p:pic>
        <p:nvPicPr>
          <p:cNvPr id="4" name="image5.png"/>
          <p:cNvPicPr/>
          <p:nvPr/>
        </p:nvPicPr>
        <p:blipFill>
          <a:blip r:embed="rId2"/>
          <a:srcRect/>
          <a:stretch>
            <a:fillRect/>
          </a:stretch>
        </p:blipFill>
        <p:spPr>
          <a:xfrm>
            <a:off x="2411760" y="1286481"/>
            <a:ext cx="5544616" cy="3661533"/>
          </a:xfrm>
          <a:prstGeom prst="rect">
            <a:avLst/>
          </a:prstGeom>
          <a:ln/>
        </p:spPr>
      </p:pic>
    </p:spTree>
    <p:extLst>
      <p:ext uri="{BB962C8B-B14F-4D97-AF65-F5344CB8AC3E}">
        <p14:creationId xmlns:p14="http://schemas.microsoft.com/office/powerpoint/2010/main" val="8192037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555527"/>
            <a:ext cx="8229600" cy="4039096"/>
          </a:xfrm>
        </p:spPr>
        <p:txBody>
          <a:bodyPr/>
          <a:lstStyle/>
          <a:p>
            <a:r>
              <a:rPr lang="zh-TW" altLang="zh-TW" dirty="0"/>
              <a:t>激活剛編輯之檔案</a:t>
            </a:r>
            <a:endParaRPr lang="en-US" altLang="zh-TW" dirty="0"/>
          </a:p>
          <a:p>
            <a:endParaRPr lang="en-US" altLang="zh-TW" dirty="0"/>
          </a:p>
          <a:p>
            <a:endParaRPr lang="en-US" altLang="zh-TW" dirty="0"/>
          </a:p>
          <a:p>
            <a:r>
              <a:rPr lang="zh-TW" altLang="zh-TW" dirty="0"/>
              <a:t>開啟</a:t>
            </a:r>
            <a:r>
              <a:rPr lang="en-US" altLang="zh-TW" dirty="0" err="1"/>
              <a:t>xquartz</a:t>
            </a:r>
            <a:r>
              <a:rPr lang="zh-TW" altLang="zh-TW" dirty="0"/>
              <a:t>後，在進行遠端連線時，便可顯示畫面</a:t>
            </a:r>
          </a:p>
          <a:p>
            <a:pPr marL="0" indent="0">
              <a:buNone/>
            </a:pPr>
            <a:endParaRPr lang="zh-TW" altLang="zh-TW" dirty="0"/>
          </a:p>
          <a:p>
            <a:pPr marL="0" indent="0">
              <a:buNone/>
            </a:pPr>
            <a:endParaRPr lang="zh-TW" altLang="en-US" dirty="0"/>
          </a:p>
        </p:txBody>
      </p:sp>
      <p:pic>
        <p:nvPicPr>
          <p:cNvPr id="4" name="image1.png"/>
          <p:cNvPicPr/>
          <p:nvPr/>
        </p:nvPicPr>
        <p:blipFill>
          <a:blip r:embed="rId2"/>
          <a:srcRect/>
          <a:stretch>
            <a:fillRect/>
          </a:stretch>
        </p:blipFill>
        <p:spPr>
          <a:xfrm>
            <a:off x="683568" y="1059582"/>
            <a:ext cx="5448300" cy="342900"/>
          </a:xfrm>
          <a:prstGeom prst="rect">
            <a:avLst/>
          </a:prstGeom>
          <a:ln/>
        </p:spPr>
      </p:pic>
      <p:pic>
        <p:nvPicPr>
          <p:cNvPr id="5" name="image8.png"/>
          <p:cNvPicPr/>
          <p:nvPr/>
        </p:nvPicPr>
        <p:blipFill>
          <a:blip r:embed="rId3"/>
          <a:srcRect b="10606"/>
          <a:stretch>
            <a:fillRect/>
          </a:stretch>
        </p:blipFill>
        <p:spPr>
          <a:xfrm>
            <a:off x="683568" y="2217637"/>
            <a:ext cx="5448300" cy="561975"/>
          </a:xfrm>
          <a:prstGeom prst="rect">
            <a:avLst/>
          </a:prstGeom>
          <a:ln/>
        </p:spPr>
      </p:pic>
    </p:spTree>
    <p:extLst>
      <p:ext uri="{BB962C8B-B14F-4D97-AF65-F5344CB8AC3E}">
        <p14:creationId xmlns:p14="http://schemas.microsoft.com/office/powerpoint/2010/main" val="2232536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ssh</a:t>
            </a:r>
            <a:r>
              <a:rPr lang="en-US" altLang="zh-TW" dirty="0"/>
              <a:t> </a:t>
            </a:r>
            <a:r>
              <a:rPr lang="zh-TW" altLang="en-US" dirty="0"/>
              <a:t>連線至 </a:t>
            </a:r>
            <a:r>
              <a:rPr lang="en-US" altLang="zh-TW" dirty="0"/>
              <a:t>Jetson </a:t>
            </a:r>
            <a:r>
              <a:rPr lang="en-US" altLang="zh-TW" dirty="0" err="1"/>
              <a:t>nano</a:t>
            </a:r>
            <a:endParaRPr lang="zh-TW" altLang="en-US" dirty="0"/>
          </a:p>
        </p:txBody>
      </p:sp>
      <p:sp>
        <p:nvSpPr>
          <p:cNvPr id="3" name="內容版面配置區 2"/>
          <p:cNvSpPr>
            <a:spLocks noGrp="1"/>
          </p:cNvSpPr>
          <p:nvPr>
            <p:ph idx="1"/>
          </p:nvPr>
        </p:nvSpPr>
        <p:spPr/>
        <p:txBody>
          <a:bodyPr/>
          <a:lstStyle/>
          <a:p>
            <a:r>
              <a:rPr lang="zh-TW" altLang="en-US" dirty="0"/>
              <a:t>進入筆電的 </a:t>
            </a:r>
            <a:r>
              <a:rPr lang="en-US" altLang="zh-TW" dirty="0"/>
              <a:t>terminal</a:t>
            </a:r>
            <a:r>
              <a:rPr lang="zh-TW" altLang="en-US" dirty="0"/>
              <a:t> 使用 </a:t>
            </a:r>
            <a:r>
              <a:rPr lang="en-US" altLang="zh-TW" dirty="0" err="1"/>
              <a:t>ssh</a:t>
            </a:r>
            <a:r>
              <a:rPr lang="en-US" altLang="zh-TW" dirty="0"/>
              <a:t> </a:t>
            </a:r>
            <a:r>
              <a:rPr lang="zh-TW" altLang="en-US" dirty="0"/>
              <a:t>登入</a:t>
            </a:r>
            <a:endParaRPr lang="en-US" altLang="zh-TW" dirty="0"/>
          </a:p>
          <a:p>
            <a:pPr marL="0" indent="0">
              <a:buNone/>
            </a:pPr>
            <a:r>
              <a:rPr lang="en-US" altLang="zh-TW" dirty="0" err="1"/>
              <a:t>ssh</a:t>
            </a:r>
            <a:r>
              <a:rPr lang="en-US" altLang="zh-TW" dirty="0"/>
              <a:t> –X </a:t>
            </a:r>
            <a:r>
              <a:rPr lang="en-US" altLang="zh-TW" dirty="0">
                <a:hlinkClick r:id="rId2"/>
              </a:rPr>
              <a:t>ubuntu@10.XXX.XXX.XXX</a:t>
            </a:r>
            <a:r>
              <a:rPr lang="en-US" altLang="zh-TW" dirty="0"/>
              <a:t>  </a:t>
            </a:r>
          </a:p>
          <a:p>
            <a:pPr marL="0" indent="0">
              <a:buNone/>
            </a:pPr>
            <a:r>
              <a:rPr lang="zh-TW" altLang="en-US" dirty="0"/>
              <a:t>範例</a:t>
            </a:r>
            <a:r>
              <a:rPr lang="en-US" altLang="zh-TW" dirty="0"/>
              <a:t>:</a:t>
            </a:r>
            <a:r>
              <a:rPr lang="zh-TW" altLang="en-US" dirty="0"/>
              <a:t>  </a:t>
            </a:r>
            <a:r>
              <a:rPr lang="en-US" altLang="zh-TW" dirty="0" err="1"/>
              <a:t>ssh</a:t>
            </a:r>
            <a:r>
              <a:rPr lang="en-US" altLang="zh-TW" dirty="0"/>
              <a:t> –X ubuntu@10.10.10.117 </a:t>
            </a:r>
          </a:p>
          <a:p>
            <a:pPr marL="0" indent="0">
              <a:buNone/>
            </a:pPr>
            <a:r>
              <a:rPr lang="zh-TW" altLang="en-US" dirty="0"/>
              <a:t>帳號</a:t>
            </a:r>
            <a:r>
              <a:rPr lang="en-US" altLang="zh-TW" dirty="0"/>
              <a:t>:</a:t>
            </a:r>
            <a:r>
              <a:rPr lang="en-US" altLang="zh-TW" dirty="0" err="1"/>
              <a:t>ubuntu</a:t>
            </a:r>
            <a:endParaRPr lang="en-US" altLang="zh-TW" dirty="0"/>
          </a:p>
          <a:p>
            <a:pPr marL="0" indent="0">
              <a:buNone/>
            </a:pPr>
            <a:r>
              <a:rPr lang="zh-TW" altLang="en-US" dirty="0"/>
              <a:t>密碼</a:t>
            </a:r>
            <a:r>
              <a:rPr lang="en-US" altLang="zh-TW" dirty="0"/>
              <a:t>:</a:t>
            </a:r>
            <a:r>
              <a:rPr lang="en-US" altLang="zh-TW" dirty="0" err="1"/>
              <a:t>ubuntu</a:t>
            </a:r>
            <a:endParaRPr lang="en-US" altLang="zh-TW" dirty="0"/>
          </a:p>
          <a:p>
            <a:r>
              <a:rPr lang="zh-TW" altLang="en-US" dirty="0"/>
              <a:t>測試鏡頭</a:t>
            </a:r>
            <a:endParaRPr lang="en-US" altLang="zh-TW" dirty="0"/>
          </a:p>
          <a:p>
            <a:pPr marL="0" indent="0">
              <a:buNone/>
            </a:pPr>
            <a:r>
              <a:rPr lang="en-US" altLang="zh-TW" dirty="0">
                <a:latin typeface="Calibri" panose="020F0502020204030204" pitchFamily="34" charset="0"/>
              </a:rPr>
              <a:t>python camera_test.py</a:t>
            </a:r>
            <a:endParaRPr lang="zh-TW" altLang="en-US" dirty="0">
              <a:latin typeface="Calibri" panose="020F0502020204030204" pitchFamily="34" charset="0"/>
            </a:endParaRPr>
          </a:p>
          <a:p>
            <a:pPr marL="0" indent="0">
              <a:buNone/>
            </a:pPr>
            <a:endParaRPr lang="en-US" altLang="zh-TW" dirty="0"/>
          </a:p>
          <a:p>
            <a:endParaRPr lang="en-US" altLang="zh-TW" dirty="0"/>
          </a:p>
          <a:p>
            <a:pPr marL="0" indent="0">
              <a:buNone/>
            </a:pPr>
            <a:endParaRPr lang="en-US" altLang="zh-TW" dirty="0"/>
          </a:p>
          <a:p>
            <a:pPr marL="0" indent="0">
              <a:buNone/>
            </a:pPr>
            <a:endParaRPr lang="en-US" altLang="zh-TW" dirty="0"/>
          </a:p>
        </p:txBody>
      </p:sp>
    </p:spTree>
    <p:extLst>
      <p:ext uri="{BB962C8B-B14F-4D97-AF65-F5344CB8AC3E}">
        <p14:creationId xmlns:p14="http://schemas.microsoft.com/office/powerpoint/2010/main" val="28286627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簡報大綱</a:t>
            </a:r>
          </a:p>
        </p:txBody>
      </p:sp>
      <p:sp>
        <p:nvSpPr>
          <p:cNvPr id="3" name="內容版面配置區 2"/>
          <p:cNvSpPr>
            <a:spLocks noGrp="1"/>
          </p:cNvSpPr>
          <p:nvPr>
            <p:ph idx="1"/>
          </p:nvPr>
        </p:nvSpPr>
        <p:spPr/>
        <p:txBody>
          <a:bodyPr/>
          <a:lstStyle/>
          <a:p>
            <a:r>
              <a:rPr lang="en-US" altLang="zh-TW" dirty="0" err="1">
                <a:latin typeface="Calibri" panose="020F0502020204030204" pitchFamily="34" charset="0"/>
                <a:ea typeface="+mj-ea"/>
              </a:rPr>
              <a:t>TensorRT</a:t>
            </a:r>
            <a:r>
              <a:rPr lang="zh-TW" altLang="en-US" dirty="0">
                <a:latin typeface="Calibri" panose="020F0502020204030204" pitchFamily="34" charset="0"/>
                <a:ea typeface="+mj-ea"/>
              </a:rPr>
              <a:t> 使用情境</a:t>
            </a:r>
            <a:endParaRPr lang="en-US" altLang="zh-TW" dirty="0">
              <a:latin typeface="Calibri" panose="020F0502020204030204" pitchFamily="34" charset="0"/>
              <a:ea typeface="+mj-ea"/>
            </a:endParaRPr>
          </a:p>
          <a:p>
            <a:pPr lvl="1">
              <a:buFontTx/>
              <a:buChar char="-"/>
            </a:pPr>
            <a:r>
              <a:rPr lang="en-US" altLang="zh-TW" dirty="0">
                <a:latin typeface="Calibri" panose="020F0502020204030204" pitchFamily="34" charset="0"/>
                <a:ea typeface="+mj-ea"/>
              </a:rPr>
              <a:t>AI Inference </a:t>
            </a:r>
            <a:r>
              <a:rPr lang="zh-TW" altLang="en-US" dirty="0">
                <a:latin typeface="Calibri" panose="020F0502020204030204" pitchFamily="34" charset="0"/>
                <a:ea typeface="+mj-ea"/>
              </a:rPr>
              <a:t>、邊緣運算</a:t>
            </a:r>
            <a:endParaRPr lang="en-US" altLang="zh-TW" dirty="0">
              <a:latin typeface="Calibri" panose="020F0502020204030204" pitchFamily="34" charset="0"/>
              <a:ea typeface="+mj-ea"/>
            </a:endParaRPr>
          </a:p>
          <a:p>
            <a:pPr lvl="1">
              <a:buFontTx/>
              <a:buChar char="-"/>
            </a:pPr>
            <a:r>
              <a:rPr lang="en-US" altLang="zh-TW" dirty="0" err="1">
                <a:latin typeface="Calibri" panose="020F0502020204030204" pitchFamily="34" charset="0"/>
                <a:ea typeface="+mj-ea"/>
              </a:rPr>
              <a:t>TensorRT</a:t>
            </a:r>
            <a:r>
              <a:rPr lang="en-US" altLang="zh-TW" dirty="0">
                <a:latin typeface="Calibri" panose="020F0502020204030204" pitchFamily="34" charset="0"/>
                <a:ea typeface="+mj-ea"/>
              </a:rPr>
              <a:t> </a:t>
            </a:r>
            <a:r>
              <a:rPr lang="zh-TW" altLang="en-US" dirty="0">
                <a:latin typeface="Calibri" panose="020F0502020204030204" pitchFamily="34" charset="0"/>
                <a:ea typeface="+mj-ea"/>
              </a:rPr>
              <a:t>簡介</a:t>
            </a:r>
            <a:endParaRPr lang="en-US" altLang="zh-TW" dirty="0">
              <a:latin typeface="Calibri" panose="020F0502020204030204" pitchFamily="34" charset="0"/>
              <a:ea typeface="+mj-ea"/>
            </a:endParaRPr>
          </a:p>
          <a:p>
            <a:r>
              <a:rPr lang="en-US" altLang="zh-TW" dirty="0">
                <a:latin typeface="Calibri" panose="020F0502020204030204" pitchFamily="34" charset="0"/>
                <a:ea typeface="+mj-ea"/>
              </a:rPr>
              <a:t>AI Inference +</a:t>
            </a:r>
            <a:r>
              <a:rPr lang="zh-TW" altLang="en-US" dirty="0">
                <a:latin typeface="Calibri" panose="020F0502020204030204" pitchFamily="34" charset="0"/>
                <a:ea typeface="+mj-ea"/>
              </a:rPr>
              <a:t> </a:t>
            </a:r>
            <a:r>
              <a:rPr lang="en-US" altLang="zh-TW" dirty="0" err="1">
                <a:latin typeface="Calibri" panose="020F0502020204030204" pitchFamily="34" charset="0"/>
                <a:ea typeface="+mj-ea"/>
              </a:rPr>
              <a:t>TensorRT</a:t>
            </a:r>
            <a:r>
              <a:rPr lang="zh-TW" altLang="en-US" dirty="0">
                <a:latin typeface="Calibri" panose="020F0502020204030204" pitchFamily="34" charset="0"/>
                <a:ea typeface="+mj-ea"/>
              </a:rPr>
              <a:t> 實</a:t>
            </a:r>
            <a:r>
              <a:rPr lang="zh-TW" altLang="en-US" dirty="0" smtClean="0">
                <a:latin typeface="Calibri" panose="020F0502020204030204" pitchFamily="34" charset="0"/>
                <a:ea typeface="+mj-ea"/>
              </a:rPr>
              <a:t>作</a:t>
            </a:r>
            <a:endParaRPr lang="en-US" altLang="zh-TW" dirty="0">
              <a:latin typeface="Calibri" panose="020F0502020204030204" pitchFamily="34" charset="0"/>
              <a:ea typeface="+mj-ea"/>
            </a:endParaRPr>
          </a:p>
          <a:p>
            <a:pPr lvl="1">
              <a:buFontTx/>
              <a:buChar char="-"/>
            </a:pPr>
            <a:r>
              <a:rPr lang="zh-TW" altLang="en-US" dirty="0" smtClean="0">
                <a:latin typeface="Calibri" panose="020F0502020204030204" pitchFamily="34" charset="0"/>
                <a:ea typeface="+mj-ea"/>
              </a:rPr>
              <a:t>水果辨識</a:t>
            </a:r>
            <a:endParaRPr lang="en-US" altLang="zh-TW" dirty="0" smtClean="0">
              <a:latin typeface="Calibri" panose="020F0502020204030204" pitchFamily="34" charset="0"/>
              <a:ea typeface="+mj-ea"/>
            </a:endParaRPr>
          </a:p>
          <a:p>
            <a:pPr lvl="1">
              <a:buFontTx/>
              <a:buChar char="-"/>
            </a:pPr>
            <a:r>
              <a:rPr lang="en-US" altLang="zh-TW" dirty="0" err="1" smtClean="0">
                <a:latin typeface="Calibri" panose="020F0502020204030204" pitchFamily="34" charset="0"/>
                <a:ea typeface="+mj-ea"/>
              </a:rPr>
              <a:t>Imagenet</a:t>
            </a:r>
            <a:r>
              <a:rPr lang="en-US" altLang="zh-TW" dirty="0" smtClean="0">
                <a:latin typeface="Calibri" panose="020F0502020204030204" pitchFamily="34" charset="0"/>
                <a:ea typeface="+mj-ea"/>
              </a:rPr>
              <a:t> </a:t>
            </a:r>
            <a:r>
              <a:rPr lang="zh-TW" altLang="en-US" dirty="0" smtClean="0">
                <a:latin typeface="Calibri" panose="020F0502020204030204" pitchFamily="34" charset="0"/>
                <a:ea typeface="+mj-ea"/>
              </a:rPr>
              <a:t>多物種辨識</a:t>
            </a:r>
            <a:endParaRPr lang="en-US" altLang="zh-TW" dirty="0" smtClean="0">
              <a:latin typeface="Calibri" panose="020F0502020204030204" pitchFamily="34" charset="0"/>
              <a:ea typeface="+mj-ea"/>
            </a:endParaRPr>
          </a:p>
          <a:p>
            <a:pPr lvl="1">
              <a:buFontTx/>
              <a:buChar char="-"/>
            </a:pPr>
            <a:r>
              <a:rPr lang="zh-TW" altLang="en-US" dirty="0" smtClean="0">
                <a:latin typeface="Calibri" panose="020F0502020204030204" pitchFamily="34" charset="0"/>
                <a:ea typeface="+mj-ea"/>
              </a:rPr>
              <a:t>人臉辨識</a:t>
            </a:r>
            <a:endParaRPr lang="en-US" altLang="zh-TW" dirty="0" smtClean="0">
              <a:latin typeface="Calibri" panose="020F0502020204030204" pitchFamily="34" charset="0"/>
              <a:ea typeface="+mj-ea"/>
            </a:endParaRPr>
          </a:p>
        </p:txBody>
      </p:sp>
    </p:spTree>
    <p:extLst>
      <p:ext uri="{BB962C8B-B14F-4D97-AF65-F5344CB8AC3E}">
        <p14:creationId xmlns:p14="http://schemas.microsoft.com/office/powerpoint/2010/main" val="34232577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4" y="2803188"/>
            <a:ext cx="8187511" cy="497905"/>
          </a:xfrm>
          <a:prstGeom prst="rect">
            <a:avLst/>
          </a:prstGeom>
        </p:spPr>
        <p:txBody>
          <a:bodyPr vert="horz" lIns="68580" tIns="34290" rIns="68580" bIns="34290" rtlCol="0" anchor="ctr">
            <a:noAutofit/>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zh-TW" altLang="en-US" sz="3600" b="0" cap="none" dirty="0">
                <a:latin typeface="Calibri" panose="020F0502020204030204" pitchFamily="34" charset="0"/>
                <a:cs typeface="Microsoft JhengHei" charset="-120"/>
              </a:rPr>
              <a:t>邊緣</a:t>
            </a:r>
            <a:r>
              <a:rPr lang="zh-TW" altLang="en-US" sz="3600" b="0" cap="none" dirty="0" smtClean="0">
                <a:latin typeface="Calibri" panose="020F0502020204030204" pitchFamily="34" charset="0"/>
                <a:cs typeface="Microsoft JhengHei" charset="-120"/>
              </a:rPr>
              <a:t>運算是什麼</a:t>
            </a:r>
            <a:r>
              <a:rPr lang="en-US" altLang="zh-TW" sz="3600" b="0" cap="none" dirty="0" smtClean="0">
                <a:latin typeface="Calibri" panose="020F0502020204030204" pitchFamily="34" charset="0"/>
                <a:cs typeface="Microsoft JhengHei" charset="-120"/>
              </a:rPr>
              <a:t>?</a:t>
            </a:r>
            <a:endParaRPr lang="zh-TW" altLang="en-US" sz="3600" b="0" cap="none" dirty="0">
              <a:latin typeface="Calibri" panose="020F0502020204030204" pitchFamily="34" charset="0"/>
              <a:cs typeface="Microsoft JhengHei" charset="-120"/>
            </a:endParaRPr>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261427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資訊產業發</a:t>
            </a:r>
            <a:r>
              <a:rPr lang="zh-TW" altLang="en-US" dirty="0"/>
              <a:t>展</a:t>
            </a:r>
            <a:r>
              <a:rPr lang="zh-TW" altLang="en-US" dirty="0" smtClean="0"/>
              <a:t>架構</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026" name="Picture 2" descr="https://www.inwinstack.com/wp-content/uploads/2017/03/Evolu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058190"/>
            <a:ext cx="7374136" cy="381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7119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從雲端運算到邊緣運算</a:t>
            </a:r>
          </a:p>
        </p:txBody>
      </p:sp>
      <p:pic>
        <p:nvPicPr>
          <p:cNvPr id="103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321" y="1491630"/>
            <a:ext cx="2889440" cy="2245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9415" y="1491630"/>
            <a:ext cx="2906081" cy="2249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圓角矩形 10"/>
          <p:cNvSpPr/>
          <p:nvPr/>
        </p:nvSpPr>
        <p:spPr>
          <a:xfrm>
            <a:off x="1592925" y="918816"/>
            <a:ext cx="1766230" cy="281529"/>
          </a:xfrm>
          <a:prstGeom prst="roundRect">
            <a:avLst/>
          </a:prstGeom>
          <a:solidFill>
            <a:schemeClr val="tx2"/>
          </a:solidFill>
          <a:ln w="48000" cap="flat" cmpd="thickThin" algn="ctr">
            <a:solidFill>
              <a:schemeClr val="accent1">
                <a:lumMod val="20000"/>
                <a:lumOff val="80000"/>
              </a:schemeClr>
            </a:solidFill>
            <a:prstDash val="solid"/>
          </a:ln>
          <a:effectLst/>
        </p:spPr>
        <p:txBody>
          <a:bodyPr lIns="68580" tIns="34290" rIns="68580" bIns="34290" rtlCol="0" anchor="ctr"/>
          <a:lstStyle/>
          <a:p>
            <a:pPr algn="ctr" defTabSz="685800">
              <a:defRPr/>
            </a:pPr>
            <a:r>
              <a:rPr lang="zh-TW" altLang="en-US" sz="1400" b="1" kern="0" dirty="0">
                <a:solidFill>
                  <a:schemeClr val="bg1"/>
                </a:solidFill>
                <a:latin typeface="微軟正黑體" panose="020B0604030504040204" pitchFamily="34" charset="-120"/>
                <a:ea typeface="微軟正黑體" panose="020B0604030504040204" pitchFamily="34" charset="-120"/>
              </a:rPr>
              <a:t>雲端運算</a:t>
            </a:r>
          </a:p>
        </p:txBody>
      </p:sp>
      <p:sp>
        <p:nvSpPr>
          <p:cNvPr id="12" name="圓角矩形 11"/>
          <p:cNvSpPr/>
          <p:nvPr/>
        </p:nvSpPr>
        <p:spPr>
          <a:xfrm>
            <a:off x="5939340" y="1011288"/>
            <a:ext cx="1766230" cy="281529"/>
          </a:xfrm>
          <a:prstGeom prst="roundRect">
            <a:avLst/>
          </a:prstGeom>
          <a:solidFill>
            <a:schemeClr val="tx2"/>
          </a:solidFill>
          <a:ln w="48000" cap="flat" cmpd="thickThin" algn="ctr">
            <a:solidFill>
              <a:schemeClr val="accent1">
                <a:lumMod val="20000"/>
                <a:lumOff val="80000"/>
              </a:schemeClr>
            </a:solidFill>
            <a:prstDash val="solid"/>
          </a:ln>
          <a:effectLst/>
        </p:spPr>
        <p:txBody>
          <a:bodyPr lIns="68580" tIns="34290" rIns="68580" bIns="34290" rtlCol="0" anchor="ctr"/>
          <a:lstStyle/>
          <a:p>
            <a:pPr algn="ctr" defTabSz="685800">
              <a:defRPr/>
            </a:pPr>
            <a:r>
              <a:rPr lang="zh-TW" altLang="en-US" sz="1400" b="1" dirty="0">
                <a:solidFill>
                  <a:schemeClr val="bg1"/>
                </a:solidFill>
                <a:latin typeface="微軟正黑體" panose="020B0604030504040204" pitchFamily="34" charset="-120"/>
                <a:ea typeface="微軟正黑體" panose="020B0604030504040204" pitchFamily="34" charset="-120"/>
              </a:rPr>
              <a:t>邊緣運算</a:t>
            </a:r>
            <a:endParaRPr lang="zh-TW" altLang="en-US" sz="1400" b="1" kern="0" dirty="0">
              <a:solidFill>
                <a:schemeClr val="bg1"/>
              </a:solidFill>
              <a:latin typeface="微軟正黑體" panose="020B0604030504040204" pitchFamily="34" charset="-120"/>
              <a:ea typeface="微軟正黑體" panose="020B0604030504040204" pitchFamily="34" charset="-120"/>
            </a:endParaRPr>
          </a:p>
        </p:txBody>
      </p:sp>
      <p:sp>
        <p:nvSpPr>
          <p:cNvPr id="4" name="矩形 3"/>
          <p:cNvSpPr/>
          <p:nvPr/>
        </p:nvSpPr>
        <p:spPr>
          <a:xfrm>
            <a:off x="5652120" y="4849119"/>
            <a:ext cx="3456336" cy="276999"/>
          </a:xfrm>
          <a:prstGeom prst="rect">
            <a:avLst/>
          </a:prstGeom>
        </p:spPr>
        <p:txBody>
          <a:bodyPr wrap="square">
            <a:spAutoFit/>
          </a:bodyPr>
          <a:lstStyle/>
          <a:p>
            <a:r>
              <a:rPr lang="en-US" altLang="zh-TW" sz="1200" dirty="0">
                <a:hlinkClick r:id="rId5"/>
              </a:rPr>
              <a:t>https://www.youtube.com/watch?v=RjMS15V_7nQ</a:t>
            </a:r>
            <a:endParaRPr lang="zh-TW" altLang="en-US" sz="1200" dirty="0"/>
          </a:p>
        </p:txBody>
      </p:sp>
      <p:sp>
        <p:nvSpPr>
          <p:cNvPr id="5" name="向右箭號 4"/>
          <p:cNvSpPr/>
          <p:nvPr/>
        </p:nvSpPr>
        <p:spPr>
          <a:xfrm>
            <a:off x="1403648" y="3939902"/>
            <a:ext cx="6768752" cy="288032"/>
          </a:xfrm>
          <a:prstGeom prst="rightArrow">
            <a:avLst>
              <a:gd name="adj1" fmla="val 50000"/>
              <a:gd name="adj2" fmla="val 476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向右箭號 14"/>
          <p:cNvSpPr/>
          <p:nvPr/>
        </p:nvSpPr>
        <p:spPr>
          <a:xfrm rot="10800000">
            <a:off x="1259631" y="4395278"/>
            <a:ext cx="6768753" cy="288032"/>
          </a:xfrm>
          <a:prstGeom prst="rightArrow">
            <a:avLst>
              <a:gd name="adj1" fmla="val 50000"/>
              <a:gd name="adj2" fmla="val 476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圓角矩形 15"/>
          <p:cNvSpPr/>
          <p:nvPr/>
        </p:nvSpPr>
        <p:spPr>
          <a:xfrm>
            <a:off x="1835696" y="3943153"/>
            <a:ext cx="1584176" cy="281529"/>
          </a:xfrm>
          <a:prstGeom prst="roundRect">
            <a:avLst/>
          </a:prstGeom>
          <a:solidFill>
            <a:srgbClr val="F0AD00"/>
          </a:solidFill>
          <a:ln w="48000" cap="flat" cmpd="thickThin" algn="ctr">
            <a:solidFill>
              <a:srgbClr val="F0AD00">
                <a:shade val="50000"/>
              </a:srgbClr>
            </a:solidFill>
            <a:prstDash val="solid"/>
          </a:ln>
          <a:effectLst/>
        </p:spPr>
        <p:txBody>
          <a:bodyPr lIns="68580" tIns="34290" rIns="68580" bIns="34290" rtlCol="0" anchor="ctr"/>
          <a:lstStyle/>
          <a:p>
            <a:pPr algn="ctr" defTabSz="685800">
              <a:defRPr/>
            </a:pPr>
            <a:r>
              <a:rPr lang="en-US" altLang="zh-TW" sz="1200" kern="0" dirty="0">
                <a:ea typeface="新細明體"/>
              </a:rPr>
              <a:t>Higher Latency</a:t>
            </a:r>
            <a:endParaRPr lang="zh-TW" altLang="en-US" sz="1200" kern="0" dirty="0">
              <a:ea typeface="新細明體"/>
            </a:endParaRPr>
          </a:p>
        </p:txBody>
      </p:sp>
      <p:sp>
        <p:nvSpPr>
          <p:cNvPr id="18" name="圓角矩形 17"/>
          <p:cNvSpPr/>
          <p:nvPr/>
        </p:nvSpPr>
        <p:spPr>
          <a:xfrm>
            <a:off x="6210388" y="3943152"/>
            <a:ext cx="1584176" cy="281529"/>
          </a:xfrm>
          <a:prstGeom prst="roundRect">
            <a:avLst/>
          </a:prstGeom>
          <a:solidFill>
            <a:srgbClr val="F0AD00"/>
          </a:solidFill>
          <a:ln w="48000" cap="flat" cmpd="thickThin" algn="ctr">
            <a:solidFill>
              <a:srgbClr val="F0AD00">
                <a:shade val="50000"/>
              </a:srgbClr>
            </a:solidFill>
            <a:prstDash val="solid"/>
          </a:ln>
          <a:effectLst/>
        </p:spPr>
        <p:txBody>
          <a:bodyPr lIns="68580" tIns="34290" rIns="68580" bIns="34290" rtlCol="0" anchor="ctr"/>
          <a:lstStyle/>
          <a:p>
            <a:pPr algn="ctr" defTabSz="685800">
              <a:defRPr/>
            </a:pPr>
            <a:r>
              <a:rPr lang="en-US" altLang="zh-TW" sz="1200" kern="0" dirty="0">
                <a:ea typeface="新細明體"/>
              </a:rPr>
              <a:t>Lower Latency</a:t>
            </a:r>
            <a:endParaRPr lang="zh-TW" altLang="en-US" sz="1200" kern="0" dirty="0">
              <a:ea typeface="新細明體"/>
            </a:endParaRPr>
          </a:p>
        </p:txBody>
      </p:sp>
      <p:sp>
        <p:nvSpPr>
          <p:cNvPr id="19" name="圓角矩形 18"/>
          <p:cNvSpPr/>
          <p:nvPr/>
        </p:nvSpPr>
        <p:spPr>
          <a:xfrm>
            <a:off x="1835696" y="4401782"/>
            <a:ext cx="1584176" cy="281529"/>
          </a:xfrm>
          <a:prstGeom prst="roundRect">
            <a:avLst/>
          </a:prstGeom>
          <a:solidFill>
            <a:srgbClr val="F0AD00"/>
          </a:solidFill>
          <a:ln w="48000" cap="flat" cmpd="thickThin" algn="ctr">
            <a:solidFill>
              <a:srgbClr val="F0AD00">
                <a:shade val="50000"/>
              </a:srgbClr>
            </a:solidFill>
            <a:prstDash val="solid"/>
          </a:ln>
          <a:effectLst/>
        </p:spPr>
        <p:txBody>
          <a:bodyPr lIns="68580" tIns="34290" rIns="68580" bIns="34290" rtlCol="0" anchor="ctr"/>
          <a:lstStyle/>
          <a:p>
            <a:pPr algn="ctr" defTabSz="685800">
              <a:defRPr/>
            </a:pPr>
            <a:r>
              <a:rPr lang="en-US" altLang="zh-TW" sz="1200" kern="0" dirty="0">
                <a:ea typeface="新細明體"/>
              </a:rPr>
              <a:t>Business Intelligence</a:t>
            </a:r>
            <a:endParaRPr lang="zh-TW" altLang="en-US" sz="1200" kern="0" dirty="0">
              <a:ea typeface="新細明體"/>
            </a:endParaRPr>
          </a:p>
        </p:txBody>
      </p:sp>
      <p:sp>
        <p:nvSpPr>
          <p:cNvPr id="20" name="圓角矩形 19"/>
          <p:cNvSpPr/>
          <p:nvPr/>
        </p:nvSpPr>
        <p:spPr>
          <a:xfrm>
            <a:off x="6210388" y="4401782"/>
            <a:ext cx="1584176" cy="281529"/>
          </a:xfrm>
          <a:prstGeom prst="roundRect">
            <a:avLst/>
          </a:prstGeom>
          <a:solidFill>
            <a:srgbClr val="F0AD00"/>
          </a:solidFill>
          <a:ln w="48000" cap="flat" cmpd="thickThin" algn="ctr">
            <a:solidFill>
              <a:srgbClr val="F0AD00">
                <a:shade val="50000"/>
              </a:srgbClr>
            </a:solidFill>
            <a:prstDash val="solid"/>
          </a:ln>
          <a:effectLst/>
        </p:spPr>
        <p:txBody>
          <a:bodyPr lIns="68580" tIns="34290" rIns="68580" bIns="34290" rtlCol="0" anchor="ctr"/>
          <a:lstStyle/>
          <a:p>
            <a:pPr algn="ctr" defTabSz="685800">
              <a:defRPr/>
            </a:pPr>
            <a:r>
              <a:rPr lang="en-US" altLang="zh-TW" sz="1200" kern="0" dirty="0">
                <a:ea typeface="新細明體"/>
              </a:rPr>
              <a:t>Real-time Analytics</a:t>
            </a:r>
            <a:endParaRPr lang="zh-TW" altLang="en-US" sz="1200" kern="0" dirty="0">
              <a:ea typeface="新細明體"/>
            </a:endParaRPr>
          </a:p>
        </p:txBody>
      </p:sp>
      <p:pic>
        <p:nvPicPr>
          <p:cNvPr id="6" name="圖片 5"/>
          <p:cNvPicPr>
            <a:picLocks noChangeAspect="1"/>
          </p:cNvPicPr>
          <p:nvPr/>
        </p:nvPicPr>
        <p:blipFill>
          <a:blip r:embed="rId6"/>
          <a:stretch>
            <a:fillRect/>
          </a:stretch>
        </p:blipFill>
        <p:spPr>
          <a:xfrm>
            <a:off x="781054" y="1206849"/>
            <a:ext cx="3389971" cy="1142860"/>
          </a:xfrm>
          <a:prstGeom prst="rect">
            <a:avLst/>
          </a:prstGeom>
        </p:spPr>
      </p:pic>
    </p:spTree>
    <p:extLst>
      <p:ext uri="{BB962C8B-B14F-4D97-AF65-F5344CB8AC3E}">
        <p14:creationId xmlns:p14="http://schemas.microsoft.com/office/powerpoint/2010/main" val="120144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如何使用</a:t>
            </a:r>
            <a:r>
              <a:rPr lang="en-US" altLang="zh-TW" dirty="0"/>
              <a:t>Jetson Nano</a:t>
            </a:r>
            <a:endParaRPr lang="zh-TW" altLang="en-US" dirty="0"/>
          </a:p>
        </p:txBody>
      </p:sp>
      <p:sp>
        <p:nvSpPr>
          <p:cNvPr id="4" name="AutoShape 2" descr="「jetson nano nvidia」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5" name="AutoShape 4" descr="「jetson nano nvidia」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6" descr="「jetson nano nvidia」的圖片搜尋結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7" name="AutoShape 8" descr="「jetson nano nvidia」的圖片搜尋結果"/>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8" name="AutoShape 10" descr="「jetson nano nvidia」的圖片搜尋結果"/>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12" descr="「jetson nano nvidia」的圖片搜尋結果"/>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8" name="Picture 14" descr="「jetson nano nvidia」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75" y="1851670"/>
            <a:ext cx="3040902" cy="1710508"/>
          </a:xfrm>
          <a:prstGeom prst="rect">
            <a:avLst/>
          </a:prstGeom>
          <a:noFill/>
          <a:extLst>
            <a:ext uri="{909E8E84-426E-40DD-AFC4-6F175D3DCCD1}">
              <a14:hiddenFill xmlns:a14="http://schemas.microsoft.com/office/drawing/2010/main">
                <a:solidFill>
                  <a:srgbClr val="FFFFFF"/>
                </a:solidFill>
              </a14:hiddenFill>
            </a:ext>
          </a:extLst>
        </p:spPr>
      </p:pic>
      <p:sp>
        <p:nvSpPr>
          <p:cNvPr id="11" name="左大括弧 10"/>
          <p:cNvSpPr/>
          <p:nvPr/>
        </p:nvSpPr>
        <p:spPr>
          <a:xfrm>
            <a:off x="3131840" y="1554796"/>
            <a:ext cx="1944216" cy="230425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 name="文字方塊 11"/>
          <p:cNvSpPr txBox="1"/>
          <p:nvPr/>
        </p:nvSpPr>
        <p:spPr>
          <a:xfrm>
            <a:off x="2898775" y="1120858"/>
            <a:ext cx="2456656" cy="369332"/>
          </a:xfrm>
          <a:prstGeom prst="rect">
            <a:avLst/>
          </a:prstGeom>
          <a:noFill/>
        </p:spPr>
        <p:txBody>
          <a:bodyPr wrap="square" rtlCol="0">
            <a:spAutoFit/>
          </a:bodyPr>
          <a:lstStyle/>
          <a:p>
            <a:r>
              <a:rPr lang="zh-TW" altLang="en-US" dirty="0"/>
              <a:t>連接螢幕 </a:t>
            </a:r>
            <a:r>
              <a:rPr lang="en-US" altLang="zh-TW" dirty="0"/>
              <a:t>(HDMI | DP)</a:t>
            </a:r>
            <a:endParaRPr lang="zh-TW" altLang="en-US" dirty="0"/>
          </a:p>
        </p:txBody>
      </p:sp>
      <p:sp>
        <p:nvSpPr>
          <p:cNvPr id="13" name="AutoShape 16" descr="「螢幕 卡通」的圖片搜尋結果"/>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18" descr="「螢幕 卡通」的圖片搜尋結果"/>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20" descr="「螢幕 卡通」的圖片搜尋結果"/>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22" descr="「螢幕 卡通」的圖片搜尋結果"/>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24" descr="「螢幕 卡通」的圖片搜尋結果"/>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26" descr="「螢幕 卡通」的圖片搜尋結果"/>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28" descr="「螢幕 卡通」的圖片搜尋結果"/>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30" descr="「螢幕 卡通」的圖片搜尋結果"/>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32" descr="「螢幕 卡通」的圖片搜尋結果"/>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34" descr="「螢幕 卡通」的圖片搜尋結果"/>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36" descr="「螢幕 卡通」的圖片搜尋結果"/>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38" descr="「螢幕 卡通」的圖片搜尋結果"/>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5" name="AutoShape 40" descr="「螢幕 卡通」的圖片搜尋結果"/>
          <p:cNvSpPr>
            <a:spLocks noChangeAspect="1" noChangeArrowheads="1"/>
          </p:cNvSpPr>
          <p:nvPr/>
        </p:nvSpPr>
        <p:spPr bwMode="auto">
          <a:xfrm>
            <a:off x="2898775" y="2598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6" name="AutoShape 42" descr="「螢幕 卡通」的圖片搜尋結果"/>
          <p:cNvSpPr>
            <a:spLocks noChangeAspect="1" noChangeArrowheads="1"/>
          </p:cNvSpPr>
          <p:nvPr/>
        </p:nvSpPr>
        <p:spPr bwMode="auto">
          <a:xfrm>
            <a:off x="3051175" y="2751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7" name="AutoShape 44" descr="「螢幕 卡通」的圖片搜尋結果"/>
          <p:cNvSpPr>
            <a:spLocks noChangeAspect="1" noChangeArrowheads="1"/>
          </p:cNvSpPr>
          <p:nvPr/>
        </p:nvSpPr>
        <p:spPr bwMode="auto">
          <a:xfrm>
            <a:off x="3203575" y="2903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69" name="Picture 45" descr="D:\Users\2205\Downloads\330716-1503091141502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6936" y="3055938"/>
            <a:ext cx="2648278" cy="192265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D:\Users\2205\Downloads\下載.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2934" y="1010099"/>
            <a:ext cx="2452957" cy="1653275"/>
          </a:xfrm>
          <a:prstGeom prst="rect">
            <a:avLst/>
          </a:prstGeom>
          <a:noFill/>
          <a:extLst>
            <a:ext uri="{909E8E84-426E-40DD-AFC4-6F175D3DCCD1}">
              <a14:hiddenFill xmlns:a14="http://schemas.microsoft.com/office/drawing/2010/main">
                <a:solidFill>
                  <a:srgbClr val="FFFFFF"/>
                </a:solidFill>
              </a14:hiddenFill>
            </a:ext>
          </a:extLst>
        </p:spPr>
      </p:pic>
      <p:sp>
        <p:nvSpPr>
          <p:cNvPr id="32" name="文字方塊 31"/>
          <p:cNvSpPr txBox="1"/>
          <p:nvPr/>
        </p:nvSpPr>
        <p:spPr>
          <a:xfrm>
            <a:off x="3123456" y="3977719"/>
            <a:ext cx="2475761" cy="646331"/>
          </a:xfrm>
          <a:prstGeom prst="rect">
            <a:avLst/>
          </a:prstGeom>
          <a:noFill/>
        </p:spPr>
        <p:txBody>
          <a:bodyPr wrap="square" rtlCol="0">
            <a:spAutoFit/>
          </a:bodyPr>
          <a:lstStyle/>
          <a:p>
            <a:r>
              <a:rPr lang="zh-TW" altLang="en-US" dirty="0"/>
              <a:t>透過網路使用筆電使用與顯示 </a:t>
            </a:r>
            <a:r>
              <a:rPr lang="en-US" altLang="zh-TW" dirty="0"/>
              <a:t>(putty &amp; </a:t>
            </a:r>
            <a:r>
              <a:rPr lang="en-US" altLang="zh-TW" dirty="0" err="1"/>
              <a:t>Xming</a:t>
            </a:r>
            <a:r>
              <a:rPr lang="en-US" altLang="zh-TW" dirty="0"/>
              <a:t>)</a:t>
            </a:r>
            <a:endParaRPr lang="zh-TW" altLang="en-US" dirty="0"/>
          </a:p>
        </p:txBody>
      </p:sp>
    </p:spTree>
    <p:extLst>
      <p:ext uri="{BB962C8B-B14F-4D97-AF65-F5344CB8AC3E}">
        <p14:creationId xmlns:p14="http://schemas.microsoft.com/office/powerpoint/2010/main" val="20461175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4" y="2803188"/>
            <a:ext cx="8187511" cy="497905"/>
          </a:xfrm>
          <a:prstGeom prst="rect">
            <a:avLst/>
          </a:prstGeom>
        </p:spPr>
        <p:txBody>
          <a:bodyPr vert="horz" lIns="68580" tIns="34290" rIns="68580" bIns="34290" rtlCol="0" anchor="ctr">
            <a:noAutofit/>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zh-TW" altLang="en-US" sz="3600" b="0" cap="none" dirty="0">
                <a:latin typeface="Calibri" panose="020F0502020204030204" pitchFamily="34" charset="0"/>
                <a:cs typeface="Microsoft JhengHei" charset="-120"/>
              </a:rPr>
              <a:t>邊緣</a:t>
            </a:r>
            <a:r>
              <a:rPr lang="zh-TW" altLang="en-US" sz="3600" b="0" cap="none" dirty="0" smtClean="0">
                <a:latin typeface="Calibri" panose="020F0502020204030204" pitchFamily="34" charset="0"/>
                <a:cs typeface="Microsoft JhengHei" charset="-120"/>
              </a:rPr>
              <a:t>運算運用場景</a:t>
            </a:r>
            <a:endParaRPr lang="zh-TW" altLang="en-US" sz="3600" b="0" cap="none" dirty="0">
              <a:latin typeface="Calibri" panose="020F0502020204030204" pitchFamily="34" charset="0"/>
              <a:cs typeface="Microsoft JhengHei" charset="-120"/>
            </a:endParaRPr>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43081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自動駕駛汽車</a:t>
            </a:r>
          </a:p>
        </p:txBody>
      </p:sp>
      <p:sp>
        <p:nvSpPr>
          <p:cNvPr id="3" name="內容版面配置區 2"/>
          <p:cNvSpPr>
            <a:spLocks noGrp="1"/>
          </p:cNvSpPr>
          <p:nvPr>
            <p:ph idx="1"/>
          </p:nvPr>
        </p:nvSpPr>
        <p:spPr/>
        <p:txBody>
          <a:bodyPr/>
          <a:lstStyle/>
          <a:p>
            <a:r>
              <a:rPr lang="zh-TW" altLang="en-US" dirty="0" smtClean="0"/>
              <a:t>車輛在行駛時需要從周圍的環境獲取大量的數據並且即時的計算才能正常的工作，如使用雲端計算會發生延遲。</a:t>
            </a:r>
            <a:endParaRPr lang="en-US" altLang="zh-TW" dirty="0" smtClean="0"/>
          </a:p>
        </p:txBody>
      </p:sp>
      <p:pic>
        <p:nvPicPr>
          <p:cNvPr id="2050" name="Picture 2" descr="Autonomous Vehicles | Federation Internationale de l'Automob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20" y="2067694"/>
            <a:ext cx="8820472" cy="2409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2094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人臉辨識</a:t>
            </a:r>
            <a:r>
              <a:rPr lang="zh-TW" altLang="en-US" dirty="0" smtClean="0"/>
              <a:t>應用</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074" name="Picture 2" descr="https://s4.itho.me/sites/default/files/zhu_tu_p5_ren_lian_bian_shi_dai_lai_an_fang_bian_li_yu_zhi_hui_she_ying_wu_qi_xun_-9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52" y="1290909"/>
            <a:ext cx="6858000" cy="30003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720393" y="4719250"/>
            <a:ext cx="3171959" cy="300082"/>
          </a:xfrm>
          <a:prstGeom prst="rect">
            <a:avLst/>
          </a:prstGeom>
        </p:spPr>
        <p:txBody>
          <a:bodyPr wrap="none">
            <a:spAutoFit/>
          </a:bodyPr>
          <a:lstStyle/>
          <a:p>
            <a:r>
              <a:rPr lang="en-US" altLang="zh-TW" sz="1350" dirty="0">
                <a:hlinkClick r:id="rId4"/>
              </a:rPr>
              <a:t>https://www.ithome.com.tw/tech/121694</a:t>
            </a:r>
            <a:endParaRPr lang="zh-TW" altLang="en-US" sz="1350" dirty="0"/>
          </a:p>
        </p:txBody>
      </p:sp>
    </p:spTree>
    <p:extLst>
      <p:ext uri="{BB962C8B-B14F-4D97-AF65-F5344CB8AC3E}">
        <p14:creationId xmlns:p14="http://schemas.microsoft.com/office/powerpoint/2010/main" val="1120474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人臉辨識應用</a:t>
            </a:r>
            <a:r>
              <a:rPr lang="en-US" altLang="zh-TW" dirty="0"/>
              <a:t>-</a:t>
            </a:r>
            <a:r>
              <a:rPr lang="zh-TW" altLang="en-US" dirty="0"/>
              <a:t>應用程式</a:t>
            </a:r>
          </a:p>
        </p:txBody>
      </p:sp>
      <p:pic>
        <p:nvPicPr>
          <p:cNvPr id="1026" name="Picture 2" descr="https://applebase.net/wp-content/uploads/2017/10/Face-Detection-in-Google-Photos-App-Now-Recognizes-Cats-and-Dogs-by-Na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742" y="1226011"/>
            <a:ext cx="1785938" cy="31932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60914" y="4658752"/>
            <a:ext cx="5573486" cy="230832"/>
          </a:xfrm>
          <a:prstGeom prst="rect">
            <a:avLst/>
          </a:prstGeom>
        </p:spPr>
        <p:txBody>
          <a:bodyPr wrap="square">
            <a:spAutoFit/>
          </a:bodyPr>
          <a:lstStyle/>
          <a:p>
            <a:r>
              <a:rPr lang="en-US" altLang="zh-TW" sz="900" dirty="0">
                <a:hlinkClick r:id="rId3"/>
              </a:rPr>
              <a:t>https://applebase.net/face-detection-in-google-photos-app-now-recognizes-cats-and-dogs-by-name/</a:t>
            </a:r>
            <a:endParaRPr lang="zh-TW" altLang="en-US" sz="900" dirty="0"/>
          </a:p>
        </p:txBody>
      </p:sp>
      <p:sp>
        <p:nvSpPr>
          <p:cNvPr id="5" name="AutoShape 4" descr="「手機人臉辨識解鎖」的圖片搜尋結果"/>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TW" altLang="en-US" sz="1350"/>
          </a:p>
        </p:txBody>
      </p:sp>
      <p:pic>
        <p:nvPicPr>
          <p:cNvPr id="1030" name="Picture 6" descr="「手機人臉辨識解鎖」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8857" y="1556793"/>
            <a:ext cx="4079762" cy="253168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56906" y="954747"/>
            <a:ext cx="3281668" cy="300082"/>
          </a:xfrm>
          <a:prstGeom prst="rect">
            <a:avLst/>
          </a:prstGeom>
        </p:spPr>
        <p:txBody>
          <a:bodyPr wrap="none">
            <a:spAutoFit/>
          </a:bodyPr>
          <a:lstStyle/>
          <a:p>
            <a:r>
              <a:rPr lang="en-US" altLang="zh-TW" sz="1350" dirty="0"/>
              <a:t>Google</a:t>
            </a:r>
            <a:r>
              <a:rPr lang="zh-TW" altLang="en-US" sz="1350" dirty="0"/>
              <a:t>相簿透過人臉辨識幫你區分相片。</a:t>
            </a:r>
          </a:p>
        </p:txBody>
      </p:sp>
      <p:sp>
        <p:nvSpPr>
          <p:cNvPr id="10" name="矩形 9"/>
          <p:cNvSpPr/>
          <p:nvPr/>
        </p:nvSpPr>
        <p:spPr>
          <a:xfrm>
            <a:off x="5196990" y="1279794"/>
            <a:ext cx="1569660" cy="300082"/>
          </a:xfrm>
          <a:prstGeom prst="rect">
            <a:avLst/>
          </a:prstGeom>
        </p:spPr>
        <p:txBody>
          <a:bodyPr wrap="none">
            <a:spAutoFit/>
          </a:bodyPr>
          <a:lstStyle/>
          <a:p>
            <a:r>
              <a:rPr lang="zh-TW" altLang="en-US" sz="1350" dirty="0"/>
              <a:t>手機人臉辨識解鎖</a:t>
            </a:r>
          </a:p>
        </p:txBody>
      </p:sp>
    </p:spTree>
    <p:extLst>
      <p:ext uri="{BB962C8B-B14F-4D97-AF65-F5344CB8AC3E}">
        <p14:creationId xmlns:p14="http://schemas.microsoft.com/office/powerpoint/2010/main" val="33652032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無人機</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203598"/>
            <a:ext cx="6096000" cy="3314700"/>
          </a:xfrm>
        </p:spPr>
      </p:pic>
      <p:sp>
        <p:nvSpPr>
          <p:cNvPr id="5" name="矩形 4"/>
          <p:cNvSpPr/>
          <p:nvPr/>
        </p:nvSpPr>
        <p:spPr>
          <a:xfrm>
            <a:off x="4716016" y="4473075"/>
            <a:ext cx="2549159" cy="276999"/>
          </a:xfrm>
          <a:prstGeom prst="rect">
            <a:avLst/>
          </a:prstGeom>
        </p:spPr>
        <p:txBody>
          <a:bodyPr wrap="none">
            <a:spAutoFit/>
          </a:bodyPr>
          <a:lstStyle/>
          <a:p>
            <a:r>
              <a:rPr lang="en-US" altLang="zh-TW" sz="1200" dirty="0">
                <a:hlinkClick r:id="rId4"/>
              </a:rPr>
              <a:t>https://kknews.cc/tech/np32rp2.html</a:t>
            </a:r>
            <a:endParaRPr lang="zh-TW" altLang="en-US" sz="1200" dirty="0"/>
          </a:p>
        </p:txBody>
      </p:sp>
    </p:spTree>
    <p:extLst>
      <p:ext uri="{BB962C8B-B14F-4D97-AF65-F5344CB8AC3E}">
        <p14:creationId xmlns:p14="http://schemas.microsoft.com/office/powerpoint/2010/main" val="13236358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醫療保健</a:t>
            </a:r>
            <a:endParaRPr lang="zh-TW" altLang="en-US" dirty="0"/>
          </a:p>
        </p:txBody>
      </p:sp>
      <p:sp>
        <p:nvSpPr>
          <p:cNvPr id="3" name="內容版面配置區 2"/>
          <p:cNvSpPr>
            <a:spLocks noGrp="1"/>
          </p:cNvSpPr>
          <p:nvPr>
            <p:ph idx="1"/>
          </p:nvPr>
        </p:nvSpPr>
        <p:spPr/>
        <p:txBody>
          <a:bodyPr/>
          <a:lstStyle/>
          <a:p>
            <a:pPr marL="0" indent="0">
              <a:buNone/>
            </a:pPr>
            <a:r>
              <a:rPr lang="zh-TW" altLang="en-US" dirty="0" smtClean="0"/>
              <a:t>醫療手錶 </a:t>
            </a:r>
            <a:r>
              <a:rPr lang="en-US" altLang="zh-TW" dirty="0" smtClean="0"/>
              <a:t>:</a:t>
            </a:r>
            <a:r>
              <a:rPr lang="zh-TW" altLang="en-US" dirty="0" smtClean="0"/>
              <a:t> 手錶可偵測並記錄心律、心跳或者使移動的步伐，將此資料回傳至手機後進行分析</a:t>
            </a:r>
            <a:endParaRPr lang="en-US" altLang="zh-TW" dirty="0" smtClean="0"/>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96" y="1419622"/>
            <a:ext cx="4563669" cy="3579862"/>
          </a:xfrm>
          <a:prstGeom prst="rect">
            <a:avLst/>
          </a:prstGeom>
        </p:spPr>
      </p:pic>
    </p:spTree>
    <p:extLst>
      <p:ext uri="{BB962C8B-B14F-4D97-AF65-F5344CB8AC3E}">
        <p14:creationId xmlns:p14="http://schemas.microsoft.com/office/powerpoint/2010/main" val="15488346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物件偵測</a:t>
            </a:r>
            <a:r>
              <a:rPr lang="en-US" altLang="zh-TW" dirty="0" smtClean="0"/>
              <a:t>-</a:t>
            </a:r>
            <a:r>
              <a:rPr lang="zh-TW" altLang="en-US" dirty="0" smtClean="0"/>
              <a:t>應用</a:t>
            </a:r>
            <a:r>
              <a:rPr lang="zh-TW" altLang="en-US" dirty="0"/>
              <a:t>程式</a:t>
            </a:r>
          </a:p>
        </p:txBody>
      </p:sp>
      <p:pic>
        <p:nvPicPr>
          <p:cNvPr id="4" name="2020_07_13_17_34_3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5536" y="627534"/>
            <a:ext cx="2016224" cy="4257306"/>
          </a:xfrm>
        </p:spPr>
      </p:pic>
      <p:pic>
        <p:nvPicPr>
          <p:cNvPr id="1026" name="Picture 2" descr="TensorFlow Lite Object Detection Android Demo - YouTub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3840" y="1275606"/>
            <a:ext cx="5846220" cy="328849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546240" y="4746340"/>
            <a:ext cx="4572000" cy="276999"/>
          </a:xfrm>
          <a:prstGeom prst="rect">
            <a:avLst/>
          </a:prstGeom>
        </p:spPr>
        <p:txBody>
          <a:bodyPr>
            <a:spAutoFit/>
          </a:bodyPr>
          <a:lstStyle/>
          <a:p>
            <a:r>
              <a:rPr lang="en-US" altLang="zh-TW" sz="1200" dirty="0">
                <a:hlinkClick r:id="rId6"/>
              </a:rPr>
              <a:t>https://www.tensorflow.org/lite/examples?hl=zh-tw</a:t>
            </a:r>
            <a:endParaRPr lang="zh-TW" altLang="en-US" sz="1200" dirty="0"/>
          </a:p>
        </p:txBody>
      </p:sp>
    </p:spTree>
    <p:extLst>
      <p:ext uri="{BB962C8B-B14F-4D97-AF65-F5344CB8AC3E}">
        <p14:creationId xmlns:p14="http://schemas.microsoft.com/office/powerpoint/2010/main" val="1206845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4" y="2803188"/>
            <a:ext cx="8187511" cy="497905"/>
          </a:xfrm>
          <a:prstGeom prst="rect">
            <a:avLst/>
          </a:prstGeom>
        </p:spPr>
        <p:txBody>
          <a:bodyPr vert="horz" lIns="68580" tIns="34290" rIns="68580" bIns="34290" rtlCol="0" anchor="ctr">
            <a:noAutofit/>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en-US" altLang="zh-TW" sz="3600" b="0" cap="none" dirty="0" smtClean="0">
                <a:latin typeface="Calibri" panose="020F0502020204030204" pitchFamily="34" charset="0"/>
                <a:cs typeface="Microsoft JhengHei" charset="-120"/>
              </a:rPr>
              <a:t>AI</a:t>
            </a:r>
            <a:r>
              <a:rPr lang="zh-TW" altLang="en-US" sz="3600" b="0" cap="none" dirty="0" smtClean="0">
                <a:latin typeface="Calibri" panose="020F0502020204030204" pitchFamily="34" charset="0"/>
                <a:cs typeface="Microsoft JhengHei" charset="-120"/>
              </a:rPr>
              <a:t>模型的邊緣運算設備</a:t>
            </a:r>
            <a:endParaRPr lang="zh-TW" altLang="en-US" sz="3600" b="0" cap="none" dirty="0">
              <a:latin typeface="Calibri" panose="020F0502020204030204" pitchFamily="34" charset="0"/>
              <a:cs typeface="Microsoft JhengHei" charset="-120"/>
            </a:endParaRPr>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670603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Edge Device For AI ?</a:t>
            </a:r>
            <a:endParaRPr lang="zh-TW" altLang="en-US" dirty="0"/>
          </a:p>
        </p:txBody>
      </p:sp>
      <p:grpSp>
        <p:nvGrpSpPr>
          <p:cNvPr id="9" name="群組 8"/>
          <p:cNvGrpSpPr/>
          <p:nvPr/>
        </p:nvGrpSpPr>
        <p:grpSpPr>
          <a:xfrm>
            <a:off x="295382" y="1106697"/>
            <a:ext cx="2721935" cy="2598714"/>
            <a:chOff x="611560" y="1562844"/>
            <a:chExt cx="2721935" cy="2598714"/>
          </a:xfrm>
        </p:grpSpPr>
        <p:pic>
          <p:nvPicPr>
            <p:cNvPr id="1030" name="Picture 6" descr="「jetson nano demo」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099692"/>
              <a:ext cx="2721935" cy="206186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1187624" y="1562844"/>
              <a:ext cx="1440160" cy="369332"/>
            </a:xfrm>
            <a:prstGeom prst="rect">
              <a:avLst/>
            </a:prstGeom>
            <a:noFill/>
          </p:spPr>
          <p:txBody>
            <a:bodyPr wrap="square" rtlCol="0">
              <a:spAutoFit/>
            </a:bodyPr>
            <a:lstStyle/>
            <a:p>
              <a:r>
                <a:rPr lang="en-US" altLang="zh-TW" dirty="0"/>
                <a:t>Jetson Nano</a:t>
              </a:r>
              <a:endParaRPr lang="zh-TW" altLang="en-US" dirty="0"/>
            </a:p>
          </p:txBody>
        </p:sp>
      </p:grpSp>
      <p:grpSp>
        <p:nvGrpSpPr>
          <p:cNvPr id="10" name="群組 9"/>
          <p:cNvGrpSpPr/>
          <p:nvPr/>
        </p:nvGrpSpPr>
        <p:grpSpPr>
          <a:xfrm>
            <a:off x="3586472" y="789801"/>
            <a:ext cx="2856955" cy="2224615"/>
            <a:chOff x="4571999" y="941828"/>
            <a:chExt cx="2856955" cy="2224615"/>
          </a:xfrm>
        </p:grpSpPr>
        <p:pic>
          <p:nvPicPr>
            <p:cNvPr id="1032" name="Picture 8" descr="「Raspberry Pi 3」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999" y="1251090"/>
              <a:ext cx="2856955" cy="191535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320867" y="941828"/>
              <a:ext cx="1359218" cy="369332"/>
            </a:xfrm>
            <a:prstGeom prst="rect">
              <a:avLst/>
            </a:prstGeom>
          </p:spPr>
          <p:txBody>
            <a:bodyPr wrap="none">
              <a:spAutoFit/>
            </a:bodyPr>
            <a:lstStyle/>
            <a:p>
              <a:r>
                <a:rPr lang="zh-TW" altLang="en-US" dirty="0"/>
                <a:t>Raspberry Pi</a:t>
              </a:r>
            </a:p>
          </p:txBody>
        </p:sp>
      </p:grpSp>
      <p:pic>
        <p:nvPicPr>
          <p:cNvPr id="14" name="Picture 2" descr="https://applebase.net/wp-content/uploads/2017/10/Face-Detection-in-Google-Photos-App-Now-Recognizes-Cats-and-Dogs-by-Nam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8258" y="1254167"/>
            <a:ext cx="1785938" cy="319325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群組 3"/>
          <p:cNvGrpSpPr/>
          <p:nvPr/>
        </p:nvGrpSpPr>
        <p:grpSpPr>
          <a:xfrm>
            <a:off x="3208618" y="2713466"/>
            <a:ext cx="3401161" cy="2450324"/>
            <a:chOff x="3208618" y="2713466"/>
            <a:chExt cx="3401161" cy="2450324"/>
          </a:xfrm>
        </p:grpSpPr>
        <p:pic>
          <p:nvPicPr>
            <p:cNvPr id="15" name="Picture 10" descr="「Intel® Movidius compute stick」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21547" y="3771636"/>
              <a:ext cx="2088232" cy="1392154"/>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208618" y="3632361"/>
              <a:ext cx="3254628" cy="369332"/>
            </a:xfrm>
            <a:prstGeom prst="rect">
              <a:avLst/>
            </a:prstGeom>
          </p:spPr>
          <p:txBody>
            <a:bodyPr wrap="square">
              <a:spAutoFit/>
            </a:bodyPr>
            <a:lstStyle/>
            <a:p>
              <a:r>
                <a:rPr lang="zh-TW" altLang="en-US" dirty="0"/>
                <a:t>Intel® Movidius compute stick</a:t>
              </a:r>
            </a:p>
          </p:txBody>
        </p:sp>
        <p:sp>
          <p:nvSpPr>
            <p:cNvPr id="17" name="加號 16"/>
            <p:cNvSpPr/>
            <p:nvPr/>
          </p:nvSpPr>
          <p:spPr>
            <a:xfrm>
              <a:off x="4521547" y="2713466"/>
              <a:ext cx="1022481" cy="855510"/>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134997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NVIDIA SDK for Jetson</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9218" name="Picture 2" descr="https://developer.nvidia.com/sites/default/files/akamai/ds_n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867409"/>
            <a:ext cx="7735044" cy="418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64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設置 </a:t>
            </a:r>
            <a:r>
              <a:rPr lang="en-US" altLang="zh-TW" dirty="0"/>
              <a:t>Jetson Nano</a:t>
            </a:r>
            <a:endParaRPr lang="zh-TW" altLang="en-US" dirty="0"/>
          </a:p>
        </p:txBody>
      </p:sp>
      <p:sp>
        <p:nvSpPr>
          <p:cNvPr id="3" name="內容版面配置區 2"/>
          <p:cNvSpPr>
            <a:spLocks noGrp="1"/>
          </p:cNvSpPr>
          <p:nvPr>
            <p:ph idx="1"/>
          </p:nvPr>
        </p:nvSpPr>
        <p:spPr>
          <a:xfrm>
            <a:off x="251520" y="951574"/>
            <a:ext cx="2952328" cy="3653592"/>
          </a:xfrm>
        </p:spPr>
        <p:txBody>
          <a:bodyPr/>
          <a:lstStyle/>
          <a:p>
            <a:r>
              <a:rPr lang="zh-TW" altLang="en-US" dirty="0"/>
              <a:t>電源線</a:t>
            </a:r>
            <a:endParaRPr lang="en-US" altLang="zh-TW" dirty="0"/>
          </a:p>
          <a:p>
            <a:r>
              <a:rPr lang="zh-TW" altLang="en-US" dirty="0"/>
              <a:t>網路線</a:t>
            </a:r>
            <a:endParaRPr lang="en-US" altLang="zh-TW" dirty="0"/>
          </a:p>
          <a:p>
            <a:r>
              <a:rPr lang="en-US" altLang="zh-TW" dirty="0" err="1"/>
              <a:t>microUSB</a:t>
            </a:r>
            <a:r>
              <a:rPr lang="en-US" altLang="zh-TW" dirty="0"/>
              <a:t> to USB</a:t>
            </a:r>
          </a:p>
          <a:p>
            <a:r>
              <a:rPr lang="zh-TW" altLang="en-US" dirty="0"/>
              <a:t>攝影機</a:t>
            </a:r>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774334" y="174458"/>
            <a:ext cx="4191926" cy="5589235"/>
          </a:xfrm>
          <a:prstGeom prst="rect">
            <a:avLst/>
          </a:prstGeom>
        </p:spPr>
      </p:pic>
    </p:spTree>
    <p:extLst>
      <p:ext uri="{BB962C8B-B14F-4D97-AF65-F5344CB8AC3E}">
        <p14:creationId xmlns:p14="http://schemas.microsoft.com/office/powerpoint/2010/main" val="24687792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19672" y="205978"/>
            <a:ext cx="7524328" cy="646077"/>
          </a:xfrm>
        </p:spPr>
        <p:txBody>
          <a:bodyPr>
            <a:normAutofit fontScale="90000"/>
          </a:bodyPr>
          <a:lstStyle/>
          <a:p>
            <a:r>
              <a:rPr lang="en-US" altLang="zh-TW" dirty="0"/>
              <a:t>Edge Device </a:t>
            </a:r>
            <a:r>
              <a:rPr lang="en-US" altLang="zh-TW" dirty="0" smtClean="0"/>
              <a:t>of NVIDIA Jetson Series</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026" name="Picture 2" descr="https://s4.itho.me/sites/default/files/images/Nvidia%20Jetson%20Porfolio%2020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961007"/>
            <a:ext cx="6488232" cy="383712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472916" y="4798133"/>
            <a:ext cx="3744416" cy="276999"/>
          </a:xfrm>
          <a:prstGeom prst="rect">
            <a:avLst/>
          </a:prstGeom>
        </p:spPr>
        <p:txBody>
          <a:bodyPr wrap="square">
            <a:spAutoFit/>
          </a:bodyPr>
          <a:lstStyle/>
          <a:p>
            <a:r>
              <a:rPr lang="en-US" altLang="zh-TW" sz="1200" dirty="0">
                <a:hlinkClick r:id="rId4"/>
              </a:rPr>
              <a:t>https://www.youtube.com/watch?v=Y43W04sMK7I</a:t>
            </a:r>
            <a:endParaRPr lang="zh-TW" altLang="en-US" sz="1200" dirty="0"/>
          </a:p>
        </p:txBody>
      </p:sp>
    </p:spTree>
    <p:extLst>
      <p:ext uri="{BB962C8B-B14F-4D97-AF65-F5344CB8AC3E}">
        <p14:creationId xmlns:p14="http://schemas.microsoft.com/office/powerpoint/2010/main" val="24738766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67744" y="205978"/>
            <a:ext cx="6419056" cy="646077"/>
          </a:xfrm>
        </p:spPr>
        <p:txBody>
          <a:bodyPr>
            <a:normAutofit/>
          </a:bodyPr>
          <a:lstStyle/>
          <a:p>
            <a:r>
              <a:rPr lang="en-US" altLang="zh-TW" dirty="0"/>
              <a:t>Edge </a:t>
            </a:r>
            <a:r>
              <a:rPr lang="en-US" altLang="zh-TW" dirty="0" smtClean="0"/>
              <a:t>Device</a:t>
            </a:r>
            <a:r>
              <a:rPr lang="zh-TW" altLang="en-US" dirty="0" smtClean="0"/>
              <a:t> 自動駕駛 </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098" name="Picture 2" descr="On the road with George Hotz's $1,000 self-driving car ki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952" y="1087184"/>
            <a:ext cx="5436096" cy="362859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114800" y="4761891"/>
            <a:ext cx="3697560" cy="276999"/>
          </a:xfrm>
          <a:prstGeom prst="rect">
            <a:avLst/>
          </a:prstGeom>
        </p:spPr>
        <p:txBody>
          <a:bodyPr wrap="square">
            <a:spAutoFit/>
          </a:bodyPr>
          <a:lstStyle/>
          <a:p>
            <a:r>
              <a:rPr lang="en-US" altLang="zh-TW" sz="1200" dirty="0">
                <a:hlinkClick r:id="rId4"/>
              </a:rPr>
              <a:t>https://www.youtube.com/watch?v=KTrgRYa2wbI</a:t>
            </a:r>
            <a:endParaRPr lang="zh-TW" altLang="en-US" sz="1200" dirty="0"/>
          </a:p>
        </p:txBody>
      </p:sp>
    </p:spTree>
    <p:extLst>
      <p:ext uri="{BB962C8B-B14F-4D97-AF65-F5344CB8AC3E}">
        <p14:creationId xmlns:p14="http://schemas.microsoft.com/office/powerpoint/2010/main" val="8069636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b="0" dirty="0"/>
              <a:t>NVIDIA DRIVE AGX Pegasus</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076" name="Picture 4" descr="https://forums.leadtek.com/userfiles/5/202006051347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247859"/>
            <a:ext cx="7274348" cy="346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4692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4" y="2803188"/>
            <a:ext cx="8187511" cy="497905"/>
          </a:xfrm>
          <a:prstGeom prst="rect">
            <a:avLst/>
          </a:prstGeom>
        </p:spPr>
        <p:txBody>
          <a:bodyPr vert="horz" lIns="68580" tIns="34290" rIns="68580" bIns="34290" rtlCol="0" anchor="ctr">
            <a:noAutofit/>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zh-TW" altLang="en-US" sz="3600" b="0" cap="none" dirty="0" smtClean="0">
                <a:latin typeface="Calibri" panose="020F0502020204030204" pitchFamily="34" charset="0"/>
                <a:cs typeface="Microsoft JhengHei" charset="-120"/>
              </a:rPr>
              <a:t>佈署 </a:t>
            </a:r>
            <a:r>
              <a:rPr lang="en-US" altLang="zh-TW" sz="3600" b="0" cap="none" dirty="0" smtClean="0">
                <a:latin typeface="Calibri" panose="020F0502020204030204" pitchFamily="34" charset="0"/>
                <a:cs typeface="Microsoft JhengHei" charset="-120"/>
              </a:rPr>
              <a:t>AI </a:t>
            </a:r>
            <a:r>
              <a:rPr lang="zh-TW" altLang="en-US" sz="3600" b="0" cap="none" dirty="0" smtClean="0">
                <a:latin typeface="Calibri" panose="020F0502020204030204" pitchFamily="34" charset="0"/>
                <a:cs typeface="Microsoft JhengHei" charset="-120"/>
              </a:rPr>
              <a:t>模型於邊緣運算設備</a:t>
            </a:r>
            <a:endParaRPr lang="zh-TW" altLang="en-US" sz="3600" b="0" cap="none" dirty="0">
              <a:latin typeface="Calibri" panose="020F0502020204030204" pitchFamily="34" charset="0"/>
              <a:cs typeface="Microsoft JhengHei" charset="-120"/>
            </a:endParaRPr>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986124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51720" y="205978"/>
            <a:ext cx="6635080" cy="646077"/>
          </a:xfrm>
        </p:spPr>
        <p:txBody>
          <a:bodyPr>
            <a:normAutofit fontScale="90000"/>
          </a:bodyPr>
          <a:lstStyle/>
          <a:p>
            <a:r>
              <a:rPr lang="en-US" altLang="zh-TW" dirty="0" smtClean="0"/>
              <a:t>AI </a:t>
            </a:r>
            <a:r>
              <a:rPr lang="zh-TW" altLang="en-US" dirty="0" smtClean="0"/>
              <a:t>模型如何佈署在</a:t>
            </a:r>
            <a:r>
              <a:rPr lang="en-US" altLang="zh-TW" dirty="0" smtClean="0"/>
              <a:t>Edge Device</a:t>
            </a:r>
            <a:r>
              <a:rPr lang="zh-TW" altLang="en-US" dirty="0" smtClean="0"/>
              <a:t> </a:t>
            </a:r>
            <a:r>
              <a:rPr lang="en-US" altLang="zh-TW" dirty="0" smtClean="0"/>
              <a:t>?</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Q1</a:t>
            </a:r>
            <a:r>
              <a:rPr lang="zh-TW" altLang="en-US" dirty="0" smtClean="0"/>
              <a:t> </a:t>
            </a:r>
            <a:r>
              <a:rPr lang="en-US" altLang="zh-TW" dirty="0" smtClean="0"/>
              <a:t>:</a:t>
            </a:r>
            <a:r>
              <a:rPr lang="zh-TW" altLang="en-US" dirty="0" smtClean="0"/>
              <a:t> </a:t>
            </a:r>
            <a:r>
              <a:rPr lang="en-US" altLang="zh-TW" dirty="0" smtClean="0"/>
              <a:t>Edge device </a:t>
            </a:r>
            <a:r>
              <a:rPr lang="zh-TW" altLang="en-US" dirty="0" smtClean="0"/>
              <a:t>是為了讓我們的</a:t>
            </a:r>
            <a:r>
              <a:rPr lang="en-US" altLang="zh-TW" dirty="0"/>
              <a:t> </a:t>
            </a:r>
            <a:r>
              <a:rPr lang="en-US" altLang="zh-TW" dirty="0" smtClean="0"/>
              <a:t>AI </a:t>
            </a:r>
            <a:r>
              <a:rPr lang="zh-TW" altLang="en-US" dirty="0" smtClean="0"/>
              <a:t>模型可以在場域中即時的辨識，硬體結構不能太大的情況下侷限了</a:t>
            </a:r>
            <a:r>
              <a:rPr lang="zh-TW" altLang="en-US" dirty="0"/>
              <a:t>邊緣</a:t>
            </a:r>
            <a:r>
              <a:rPr lang="zh-TW" altLang="en-US" dirty="0" smtClean="0"/>
              <a:t>設備的效能，我們如何將</a:t>
            </a:r>
            <a:r>
              <a:rPr lang="en-US" altLang="zh-TW" dirty="0" smtClean="0"/>
              <a:t>AI</a:t>
            </a:r>
            <a:r>
              <a:rPr lang="zh-TW" altLang="en-US" dirty="0" smtClean="0"/>
              <a:t>模型放入邊緣設備</a:t>
            </a:r>
            <a:r>
              <a:rPr lang="en-US" altLang="zh-TW" dirty="0" smtClean="0"/>
              <a:t>?</a:t>
            </a:r>
          </a:p>
          <a:p>
            <a:pPr marL="0" indent="0">
              <a:buNone/>
            </a:pPr>
            <a:endParaRPr lang="en-US" altLang="zh-TW" dirty="0" smtClean="0"/>
          </a:p>
          <a:p>
            <a:pPr marL="0" indent="0">
              <a:buNone/>
            </a:pPr>
            <a:endParaRPr lang="en-US" altLang="zh-TW" dirty="0"/>
          </a:p>
          <a:p>
            <a:pPr marL="0" indent="0">
              <a:buNone/>
            </a:pPr>
            <a:endParaRPr lang="en-US" altLang="zh-TW" dirty="0"/>
          </a:p>
          <a:p>
            <a:pPr marL="0" indent="0">
              <a:buNone/>
            </a:pPr>
            <a:r>
              <a:rPr lang="en-US" altLang="zh-TW" dirty="0" smtClean="0"/>
              <a:t>Q2 :</a:t>
            </a:r>
            <a:r>
              <a:rPr lang="zh-TW" altLang="en-US" dirty="0" smtClean="0"/>
              <a:t>縮小模型雖然可以提升運算速度，但是可能造成</a:t>
            </a:r>
            <a:endParaRPr lang="en-US" altLang="zh-TW" dirty="0" smtClean="0"/>
          </a:p>
          <a:p>
            <a:pPr marL="0" indent="0">
              <a:buNone/>
            </a:pPr>
            <a:r>
              <a:rPr lang="zh-TW" altLang="en-US" dirty="0" smtClean="0"/>
              <a:t>辨識率不佳 </a:t>
            </a:r>
            <a:r>
              <a:rPr lang="en-US" altLang="zh-TW" dirty="0" smtClean="0"/>
              <a:t>?</a:t>
            </a:r>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300" y="3007593"/>
            <a:ext cx="2171700" cy="2105025"/>
          </a:xfrm>
          <a:prstGeom prst="rect">
            <a:avLst/>
          </a:prstGeom>
        </p:spPr>
      </p:pic>
      <p:sp>
        <p:nvSpPr>
          <p:cNvPr id="9" name="矩形 8"/>
          <p:cNvSpPr/>
          <p:nvPr/>
        </p:nvSpPr>
        <p:spPr>
          <a:xfrm>
            <a:off x="457200" y="1939840"/>
            <a:ext cx="1887055" cy="400110"/>
          </a:xfrm>
          <a:prstGeom prst="rect">
            <a:avLst/>
          </a:prstGeom>
        </p:spPr>
        <p:txBody>
          <a:bodyPr wrap="none">
            <a:spAutoFit/>
          </a:bodyPr>
          <a:lstStyle/>
          <a:p>
            <a:r>
              <a:rPr lang="en-US" altLang="zh-TW" sz="2000" b="1" dirty="0">
                <a:solidFill>
                  <a:schemeClr val="tx2"/>
                </a:solidFill>
                <a:latin typeface="微軟正黑體" panose="020B0604030504040204" pitchFamily="34" charset="-120"/>
                <a:ea typeface="微軟正黑體" panose="020B0604030504040204" pitchFamily="34" charset="-120"/>
              </a:rPr>
              <a:t>-- </a:t>
            </a:r>
            <a:r>
              <a:rPr lang="zh-TW" altLang="en-US" sz="2000" b="1" dirty="0">
                <a:solidFill>
                  <a:schemeClr val="tx2"/>
                </a:solidFill>
                <a:latin typeface="微軟正黑體" panose="020B0604030504040204" pitchFamily="34" charset="-120"/>
                <a:ea typeface="微軟正黑體" panose="020B0604030504040204" pitchFamily="34" charset="-120"/>
              </a:rPr>
              <a:t>縮小 </a:t>
            </a:r>
            <a:r>
              <a:rPr lang="en-US" altLang="zh-TW" sz="2000" b="1" dirty="0">
                <a:solidFill>
                  <a:schemeClr val="tx2"/>
                </a:solidFill>
                <a:latin typeface="微軟正黑體" panose="020B0604030504040204" pitchFamily="34" charset="-120"/>
                <a:ea typeface="微軟正黑體" panose="020B0604030504040204" pitchFamily="34" charset="-120"/>
              </a:rPr>
              <a:t>AI </a:t>
            </a:r>
            <a:r>
              <a:rPr lang="zh-TW" altLang="en-US" sz="2000" b="1" dirty="0">
                <a:solidFill>
                  <a:schemeClr val="tx2"/>
                </a:solidFill>
                <a:latin typeface="微軟正黑體" panose="020B0604030504040204" pitchFamily="34" charset="-120"/>
                <a:ea typeface="微軟正黑體" panose="020B0604030504040204" pitchFamily="34" charset="-120"/>
              </a:rPr>
              <a:t>模型</a:t>
            </a:r>
            <a:endParaRPr lang="en-US" altLang="zh-TW" sz="2000" b="1" dirty="0">
              <a:solidFill>
                <a:schemeClr val="tx2"/>
              </a:solidFill>
              <a:latin typeface="微軟正黑體" panose="020B0604030504040204" pitchFamily="34" charset="-120"/>
              <a:ea typeface="微軟正黑體" panose="020B0604030504040204" pitchFamily="34" charset="-120"/>
            </a:endParaRPr>
          </a:p>
        </p:txBody>
      </p:sp>
      <p:sp>
        <p:nvSpPr>
          <p:cNvPr id="10" name="矩形 9"/>
          <p:cNvSpPr/>
          <p:nvPr/>
        </p:nvSpPr>
        <p:spPr>
          <a:xfrm>
            <a:off x="457200" y="2275413"/>
            <a:ext cx="3268459" cy="400110"/>
          </a:xfrm>
          <a:prstGeom prst="rect">
            <a:avLst/>
          </a:prstGeom>
        </p:spPr>
        <p:txBody>
          <a:bodyPr wrap="none">
            <a:spAutoFit/>
          </a:bodyPr>
          <a:lstStyle/>
          <a:p>
            <a:r>
              <a:rPr lang="en-US" altLang="zh-TW" sz="2000" b="1" dirty="0">
                <a:solidFill>
                  <a:schemeClr val="tx2"/>
                </a:solidFill>
                <a:latin typeface="微軟正黑體" panose="020B0604030504040204" pitchFamily="34" charset="-120"/>
                <a:ea typeface="微軟正黑體" panose="020B0604030504040204" pitchFamily="34" charset="-120"/>
              </a:rPr>
              <a:t>-- </a:t>
            </a:r>
            <a:r>
              <a:rPr lang="zh-TW" altLang="en-US" sz="2000" b="1" dirty="0">
                <a:solidFill>
                  <a:schemeClr val="tx2"/>
                </a:solidFill>
                <a:latin typeface="微軟正黑體" panose="020B0604030504040204" pitchFamily="34" charset="-120"/>
                <a:ea typeface="微軟正黑體" panose="020B0604030504040204" pitchFamily="34" charset="-120"/>
              </a:rPr>
              <a:t>使用 </a:t>
            </a:r>
            <a:r>
              <a:rPr lang="en-US" altLang="zh-TW" sz="2000" b="1" dirty="0" err="1">
                <a:solidFill>
                  <a:schemeClr val="tx2"/>
                </a:solidFill>
                <a:latin typeface="微軟正黑體" panose="020B0604030504040204" pitchFamily="34" charset="-120"/>
                <a:ea typeface="微軟正黑體" panose="020B0604030504040204" pitchFamily="34" charset="-120"/>
              </a:rPr>
              <a:t>TensorRT</a:t>
            </a:r>
            <a:r>
              <a:rPr lang="zh-TW" altLang="en-US" sz="2000" b="1" dirty="0">
                <a:solidFill>
                  <a:schemeClr val="tx2"/>
                </a:solidFill>
                <a:latin typeface="微軟正黑體" panose="020B0604030504040204" pitchFamily="34" charset="-120"/>
                <a:ea typeface="微軟正黑體" panose="020B0604030504040204" pitchFamily="34" charset="-120"/>
              </a:rPr>
              <a:t> 優化模型</a:t>
            </a:r>
            <a:endParaRPr lang="en-US" altLang="zh-TW" sz="2000" b="1" dirty="0">
              <a:solidFill>
                <a:schemeClr val="tx2"/>
              </a:solidFill>
              <a:latin typeface="微軟正黑體" panose="020B0604030504040204" pitchFamily="34" charset="-120"/>
              <a:ea typeface="微軟正黑體" panose="020B0604030504040204" pitchFamily="34" charset="-120"/>
            </a:endParaRPr>
          </a:p>
        </p:txBody>
      </p:sp>
      <p:sp>
        <p:nvSpPr>
          <p:cNvPr id="11" name="矩形 10"/>
          <p:cNvSpPr/>
          <p:nvPr/>
        </p:nvSpPr>
        <p:spPr>
          <a:xfrm>
            <a:off x="457200" y="3886736"/>
            <a:ext cx="5943128" cy="707886"/>
          </a:xfrm>
          <a:prstGeom prst="rect">
            <a:avLst/>
          </a:prstGeom>
        </p:spPr>
        <p:txBody>
          <a:bodyPr wrap="square">
            <a:spAutoFit/>
          </a:bodyPr>
          <a:lstStyle/>
          <a:p>
            <a:r>
              <a:rPr lang="en-US" altLang="zh-TW" sz="2000" b="1" dirty="0">
                <a:solidFill>
                  <a:schemeClr val="tx2"/>
                </a:solidFill>
                <a:latin typeface="微軟正黑體" panose="020B0604030504040204" pitchFamily="34" charset="-120"/>
                <a:ea typeface="微軟正黑體" panose="020B0604030504040204" pitchFamily="34" charset="-120"/>
              </a:rPr>
              <a:t>-- </a:t>
            </a:r>
            <a:r>
              <a:rPr lang="zh-TW" altLang="en-US" sz="2000" b="1" dirty="0">
                <a:solidFill>
                  <a:schemeClr val="tx2"/>
                </a:solidFill>
                <a:latin typeface="微軟正黑體" panose="020B0604030504040204" pitchFamily="34" charset="-120"/>
                <a:ea typeface="微軟正黑體" panose="020B0604030504040204" pitchFamily="34" charset="-120"/>
              </a:rPr>
              <a:t>使用 </a:t>
            </a:r>
            <a:r>
              <a:rPr lang="en-US" altLang="zh-TW" sz="2000" b="1" dirty="0" err="1">
                <a:solidFill>
                  <a:schemeClr val="tx2"/>
                </a:solidFill>
                <a:latin typeface="微軟正黑體" panose="020B0604030504040204" pitchFamily="34" charset="-120"/>
                <a:ea typeface="微軟正黑體" panose="020B0604030504040204" pitchFamily="34" charset="-120"/>
              </a:rPr>
              <a:t>TensorRT</a:t>
            </a:r>
            <a:r>
              <a:rPr lang="zh-TW" altLang="en-US" sz="2000" b="1" dirty="0">
                <a:solidFill>
                  <a:schemeClr val="tx2"/>
                </a:solidFill>
                <a:latin typeface="微軟正黑體" panose="020B0604030504040204" pitchFamily="34" charset="-120"/>
                <a:ea typeface="微軟正黑體" panose="020B0604030504040204" pitchFamily="34" charset="-120"/>
              </a:rPr>
              <a:t> 軟體包，提升模型的在</a:t>
            </a:r>
            <a:r>
              <a:rPr lang="en-US" altLang="zh-TW" sz="2000" b="1" dirty="0">
                <a:solidFill>
                  <a:schemeClr val="tx2"/>
                </a:solidFill>
                <a:latin typeface="微軟正黑體" panose="020B0604030504040204" pitchFamily="34" charset="-120"/>
                <a:ea typeface="微軟正黑體" panose="020B0604030504040204" pitchFamily="34" charset="-120"/>
              </a:rPr>
              <a:t>GPU</a:t>
            </a:r>
            <a:r>
              <a:rPr lang="zh-TW" altLang="en-US" sz="2000" b="1" dirty="0">
                <a:solidFill>
                  <a:schemeClr val="tx2"/>
                </a:solidFill>
                <a:latin typeface="微軟正黑體" panose="020B0604030504040204" pitchFamily="34" charset="-120"/>
                <a:ea typeface="微軟正黑體" panose="020B0604030504040204" pitchFamily="34" charset="-120"/>
              </a:rPr>
              <a:t> 上</a:t>
            </a:r>
            <a:r>
              <a:rPr lang="zh-TW" altLang="en-US" sz="2000" b="1" dirty="0" smtClean="0">
                <a:solidFill>
                  <a:schemeClr val="tx2"/>
                </a:solidFill>
                <a:latin typeface="微軟正黑體" panose="020B0604030504040204" pitchFamily="34" charset="-120"/>
                <a:ea typeface="微軟正黑體" panose="020B0604030504040204" pitchFamily="34" charset="-120"/>
              </a:rPr>
              <a:t>的  </a:t>
            </a:r>
            <a:endParaRPr lang="en-US" altLang="zh-TW" sz="20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smtClean="0">
                <a:solidFill>
                  <a:schemeClr val="tx2"/>
                </a:solidFill>
                <a:latin typeface="微軟正黑體" panose="020B0604030504040204" pitchFamily="34" charset="-120"/>
                <a:ea typeface="微軟正黑體" panose="020B0604030504040204" pitchFamily="34" charset="-120"/>
              </a:rPr>
              <a:t>    執行</a:t>
            </a:r>
            <a:r>
              <a:rPr lang="zh-TW" altLang="en-US" sz="2000" b="1" dirty="0">
                <a:solidFill>
                  <a:schemeClr val="tx2"/>
                </a:solidFill>
                <a:latin typeface="微軟正黑體" panose="020B0604030504040204" pitchFamily="34" charset="-120"/>
                <a:ea typeface="微軟正黑體" panose="020B0604030504040204" pitchFamily="34" charset="-120"/>
              </a:rPr>
              <a:t>速度並且能維持模型原有的辨識率</a:t>
            </a:r>
            <a:endParaRPr lang="en-US" altLang="zh-TW" sz="2000" b="1" dirty="0">
              <a:solidFill>
                <a:schemeClr val="tx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74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75656" y="126973"/>
            <a:ext cx="7668344" cy="685523"/>
          </a:xfrm>
        </p:spPr>
        <p:txBody>
          <a:bodyPr>
            <a:noAutofit/>
          </a:bodyPr>
          <a:lstStyle/>
          <a:p>
            <a:r>
              <a:rPr lang="en-US" altLang="zh-TW" sz="2400" dirty="0"/>
              <a:t>Deep learning training to deployment workflow</a:t>
            </a:r>
            <a:endParaRPr lang="zh-TW" altLang="en-US" sz="2400" dirty="0"/>
          </a:p>
        </p:txBody>
      </p:sp>
      <p:sp>
        <p:nvSpPr>
          <p:cNvPr id="3" name="內容版面配置區 2"/>
          <p:cNvSpPr>
            <a:spLocks noGrp="1"/>
          </p:cNvSpPr>
          <p:nvPr>
            <p:ph idx="1"/>
          </p:nvPr>
        </p:nvSpPr>
        <p:spPr/>
        <p:txBody>
          <a:bodyPr/>
          <a:lstStyle/>
          <a:p>
            <a:endParaRPr lang="zh-TW" altLang="en-US" dirty="0"/>
          </a:p>
        </p:txBody>
      </p:sp>
      <p:pic>
        <p:nvPicPr>
          <p:cNvPr id="6146" name="Picture 2" descr="Figure 3: Deep learning training to deployment workflow with NVIDIA DIGITS and Tensor 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2" y="1062978"/>
            <a:ext cx="9036496" cy="332364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45024" y="4810065"/>
            <a:ext cx="6264696" cy="307777"/>
          </a:xfrm>
          <a:prstGeom prst="rect">
            <a:avLst/>
          </a:prstGeom>
        </p:spPr>
        <p:txBody>
          <a:bodyPr wrap="square">
            <a:spAutoFit/>
          </a:bodyPr>
          <a:lstStyle/>
          <a:p>
            <a:r>
              <a:rPr lang="en-US" altLang="zh-TW" sz="1400" dirty="0">
                <a:hlinkClick r:id="rId3"/>
              </a:rPr>
              <a:t>https://devblogs.nvidia.com/deploying-deep-learning-nvidia-tensorrt/</a:t>
            </a:r>
            <a:endParaRPr lang="zh-TW" altLang="en-US" sz="1400" dirty="0"/>
          </a:p>
        </p:txBody>
      </p:sp>
      <p:sp>
        <p:nvSpPr>
          <p:cNvPr id="6" name="矩形 5"/>
          <p:cNvSpPr/>
          <p:nvPr/>
        </p:nvSpPr>
        <p:spPr>
          <a:xfrm>
            <a:off x="2987824" y="3579862"/>
            <a:ext cx="1440160"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771800" y="3500336"/>
            <a:ext cx="4572000" cy="954107"/>
          </a:xfrm>
          <a:prstGeom prst="rect">
            <a:avLst/>
          </a:prstGeom>
        </p:spPr>
        <p:txBody>
          <a:bodyPr>
            <a:spAutoFit/>
          </a:bodyPr>
          <a:lstStyle/>
          <a:p>
            <a:r>
              <a:rPr lang="en-US" altLang="zh-TW" sz="1400" b="1" dirty="0">
                <a:solidFill>
                  <a:srgbClr val="7DCA56"/>
                </a:solidFill>
              </a:rPr>
              <a:t>NVIDIA DIGITS</a:t>
            </a:r>
          </a:p>
          <a:p>
            <a:r>
              <a:rPr lang="en-US" altLang="zh-TW" sz="1400" b="1" dirty="0">
                <a:solidFill>
                  <a:srgbClr val="7DCA56"/>
                </a:solidFill>
              </a:rPr>
              <a:t>Tensorflow</a:t>
            </a:r>
          </a:p>
          <a:p>
            <a:r>
              <a:rPr lang="en-US" altLang="zh-TW" sz="1400" b="1" dirty="0">
                <a:solidFill>
                  <a:srgbClr val="7DCA56"/>
                </a:solidFill>
              </a:rPr>
              <a:t>Pytorch</a:t>
            </a:r>
          </a:p>
          <a:p>
            <a:r>
              <a:rPr lang="en-US" altLang="zh-TW" sz="1400" b="1" dirty="0">
                <a:solidFill>
                  <a:srgbClr val="7DCA56"/>
                </a:solidFill>
              </a:rPr>
              <a:t>…</a:t>
            </a:r>
            <a:endParaRPr lang="zh-TW" altLang="en-US" sz="1400" b="1" dirty="0">
              <a:solidFill>
                <a:srgbClr val="7DCA56"/>
              </a:solidFill>
            </a:endParaRPr>
          </a:p>
        </p:txBody>
      </p:sp>
    </p:spTree>
    <p:extLst>
      <p:ext uri="{BB962C8B-B14F-4D97-AF65-F5344CB8AC3E}">
        <p14:creationId xmlns:p14="http://schemas.microsoft.com/office/powerpoint/2010/main" val="6355454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vert="horz" lIns="91440" tIns="45720" rIns="91440" bIns="45720" rtlCol="0" anchor="ctr">
            <a:normAutofit/>
          </a:bodyPr>
          <a:lstStyle/>
          <a:p>
            <a:r>
              <a:rPr lang="en-US" altLang="zh-TW" dirty="0"/>
              <a:t>AI inference procedure</a:t>
            </a:r>
            <a:endParaRPr lang="zh-TW" altLang="en-US" dirty="0"/>
          </a:p>
        </p:txBody>
      </p:sp>
      <p:sp>
        <p:nvSpPr>
          <p:cNvPr id="6" name="Shape 304"/>
          <p:cNvSpPr txBox="1"/>
          <p:nvPr/>
        </p:nvSpPr>
        <p:spPr>
          <a:xfrm>
            <a:off x="35498" y="2920956"/>
            <a:ext cx="1031875" cy="277415"/>
          </a:xfrm>
          <a:prstGeom prst="rect">
            <a:avLst/>
          </a:prstGeom>
          <a:noFill/>
          <a:ln>
            <a:noFill/>
          </a:ln>
        </p:spPr>
        <p:txBody>
          <a:bodyPr lIns="68569" tIns="34275" rIns="68569" bIns="34275" anchor="t" anchorCtr="0">
            <a:noAutofit/>
          </a:bodyPr>
          <a:lstStyle/>
          <a:p>
            <a:pPr defTabSz="685800">
              <a:buSzPct val="25000"/>
              <a:defRPr/>
            </a:pPr>
            <a:r>
              <a:rPr lang="en-US" sz="1400" b="1" kern="0" dirty="0">
                <a:solidFill>
                  <a:srgbClr val="76B900"/>
                </a:solidFill>
                <a:latin typeface="Arial"/>
                <a:ea typeface="Arial"/>
                <a:cs typeface="Arial"/>
                <a:sym typeface="Arial"/>
              </a:rPr>
              <a:t>Inference:</a:t>
            </a:r>
          </a:p>
        </p:txBody>
      </p:sp>
      <p:pic>
        <p:nvPicPr>
          <p:cNvPr id="11" name="Shape 309"/>
          <p:cNvPicPr preferRelativeResize="0"/>
          <p:nvPr/>
        </p:nvPicPr>
        <p:blipFill rotWithShape="1">
          <a:blip r:embed="rId3">
            <a:alphaModFix/>
          </a:blip>
          <a:srcRect/>
          <a:stretch/>
        </p:blipFill>
        <p:spPr>
          <a:xfrm>
            <a:off x="3347866" y="1682530"/>
            <a:ext cx="4051940" cy="972917"/>
          </a:xfrm>
          <a:prstGeom prst="rect">
            <a:avLst/>
          </a:prstGeom>
          <a:solidFill>
            <a:srgbClr val="000000"/>
          </a:solidFill>
          <a:ln w="9525" cap="flat" cmpd="sng">
            <a:solidFill>
              <a:srgbClr val="000000"/>
            </a:solidFill>
            <a:prstDash val="solid"/>
            <a:miter/>
            <a:headEnd type="none" w="med" len="med"/>
            <a:tailEnd type="none" w="med" len="med"/>
          </a:ln>
        </p:spPr>
      </p:pic>
      <p:sp>
        <p:nvSpPr>
          <p:cNvPr id="12" name="Shape 310"/>
          <p:cNvSpPr/>
          <p:nvPr/>
        </p:nvSpPr>
        <p:spPr>
          <a:xfrm>
            <a:off x="2699794" y="1883925"/>
            <a:ext cx="609599" cy="400049"/>
          </a:xfrm>
          <a:prstGeom prst="rightArrow">
            <a:avLst>
              <a:gd name="adj1" fmla="val 50000"/>
              <a:gd name="adj2" fmla="val 50000"/>
            </a:avLst>
          </a:prstGeom>
          <a:noFill/>
          <a:ln w="19050"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68569" tIns="34275" rIns="68569" bIns="34275" anchor="ctr" anchorCtr="0">
            <a:noAutofit/>
          </a:bodyPr>
          <a:lstStyle/>
          <a:p>
            <a:pPr algn="ctr"/>
            <a:endParaRPr sz="1400">
              <a:solidFill>
                <a:srgbClr val="000000"/>
              </a:solidFill>
              <a:latin typeface="Arial"/>
              <a:ea typeface="Arial"/>
              <a:cs typeface="Arial"/>
              <a:sym typeface="Arial"/>
            </a:endParaRPr>
          </a:p>
        </p:txBody>
      </p:sp>
      <p:cxnSp>
        <p:nvCxnSpPr>
          <p:cNvPr id="13" name="Shape 311"/>
          <p:cNvCxnSpPr>
            <a:stCxn id="15" idx="0"/>
            <a:endCxn id="11" idx="0"/>
          </p:cNvCxnSpPr>
          <p:nvPr/>
        </p:nvCxnSpPr>
        <p:spPr>
          <a:xfrm rot="16200000" flipV="1">
            <a:off x="6714900" y="341466"/>
            <a:ext cx="163292" cy="2845420"/>
          </a:xfrm>
          <a:prstGeom prst="bentConnector3">
            <a:avLst>
              <a:gd name="adj1" fmla="val 239995"/>
            </a:avLst>
          </a:prstGeom>
          <a:noFill/>
          <a:ln w="25400" cap="flat" cmpd="sng">
            <a:solidFill>
              <a:srgbClr val="000000"/>
            </a:solidFill>
            <a:prstDash val="solid"/>
            <a:round/>
            <a:headEnd type="none" w="med" len="med"/>
            <a:tailEnd type="stealth" w="lg" len="lg"/>
          </a:ln>
          <a:effectLst>
            <a:outerShdw blurRad="39999" dist="20000" dir="5400000" rotWithShape="0">
              <a:srgbClr val="000000">
                <a:alpha val="37647"/>
              </a:srgbClr>
            </a:outerShdw>
          </a:effectLst>
        </p:spPr>
      </p:cxnSp>
      <p:sp>
        <p:nvSpPr>
          <p:cNvPr id="14" name="Shape 312"/>
          <p:cNvSpPr txBox="1"/>
          <p:nvPr/>
        </p:nvSpPr>
        <p:spPr>
          <a:xfrm>
            <a:off x="6444209" y="1106202"/>
            <a:ext cx="812799" cy="277416"/>
          </a:xfrm>
          <a:prstGeom prst="rect">
            <a:avLst/>
          </a:prstGeom>
          <a:noFill/>
          <a:ln>
            <a:noFill/>
          </a:ln>
        </p:spPr>
        <p:txBody>
          <a:bodyPr lIns="68569" tIns="34275" rIns="68569" bIns="34275" anchor="t" anchorCtr="0">
            <a:noAutofit/>
          </a:bodyPr>
          <a:lstStyle/>
          <a:p>
            <a:pPr>
              <a:buSzPct val="25000"/>
            </a:pPr>
            <a:r>
              <a:rPr lang="en-US" sz="1400">
                <a:solidFill>
                  <a:srgbClr val="000000"/>
                </a:solidFill>
                <a:latin typeface="Arial"/>
                <a:ea typeface="Arial"/>
                <a:cs typeface="Arial"/>
                <a:sym typeface="Arial"/>
              </a:rPr>
              <a:t>Errors</a:t>
            </a:r>
          </a:p>
        </p:txBody>
      </p:sp>
      <p:sp>
        <p:nvSpPr>
          <p:cNvPr id="15" name="Shape 313"/>
          <p:cNvSpPr txBox="1"/>
          <p:nvPr/>
        </p:nvSpPr>
        <p:spPr>
          <a:xfrm>
            <a:off x="7762056" y="1845822"/>
            <a:ext cx="914400" cy="484584"/>
          </a:xfrm>
          <a:prstGeom prst="rect">
            <a:avLst/>
          </a:prstGeom>
          <a:noFill/>
          <a:ln>
            <a:noFill/>
          </a:ln>
        </p:spPr>
        <p:txBody>
          <a:bodyPr lIns="68569" tIns="34275" rIns="68569" bIns="34275" anchor="t" anchorCtr="0">
            <a:noAutofit/>
          </a:bodyPr>
          <a:lstStyle/>
          <a:p>
            <a:pPr algn="ctr">
              <a:buSzPct val="25000"/>
            </a:pPr>
            <a:r>
              <a:rPr lang="en-US" altLang="zh-TW" sz="1200" dirty="0">
                <a:solidFill>
                  <a:srgbClr val="000000"/>
                </a:solidFill>
                <a:latin typeface="Arial"/>
                <a:ea typeface="Arial"/>
                <a:cs typeface="Arial"/>
                <a:sym typeface="Arial"/>
              </a:rPr>
              <a:t>scratch</a:t>
            </a:r>
            <a:endParaRPr lang="en-US" sz="1200" dirty="0">
              <a:solidFill>
                <a:srgbClr val="000000"/>
              </a:solidFill>
              <a:latin typeface="Arial"/>
              <a:ea typeface="Arial"/>
              <a:cs typeface="Arial"/>
              <a:sym typeface="Arial"/>
            </a:endParaRPr>
          </a:p>
          <a:p>
            <a:pPr algn="ctr">
              <a:buSzPct val="25000"/>
            </a:pPr>
            <a:r>
              <a:rPr lang="en-US" sz="1200" dirty="0">
                <a:solidFill>
                  <a:srgbClr val="000000"/>
                </a:solidFill>
                <a:latin typeface="Arial"/>
                <a:ea typeface="Arial"/>
                <a:cs typeface="Arial"/>
                <a:sym typeface="Arial"/>
              </a:rPr>
              <a:t>Lack</a:t>
            </a:r>
          </a:p>
        </p:txBody>
      </p:sp>
      <p:pic>
        <p:nvPicPr>
          <p:cNvPr id="16" name="Shape 314"/>
          <p:cNvPicPr preferRelativeResize="0"/>
          <p:nvPr/>
        </p:nvPicPr>
        <p:blipFill rotWithShape="1">
          <a:blip r:embed="rId3">
            <a:alphaModFix/>
          </a:blip>
          <a:srcRect/>
          <a:stretch/>
        </p:blipFill>
        <p:spPr>
          <a:xfrm>
            <a:off x="3347866" y="3438879"/>
            <a:ext cx="4051940" cy="972917"/>
          </a:xfrm>
          <a:prstGeom prst="rect">
            <a:avLst/>
          </a:prstGeom>
          <a:solidFill>
            <a:srgbClr val="000000"/>
          </a:solidFill>
          <a:ln w="9525" cap="flat" cmpd="sng">
            <a:solidFill>
              <a:srgbClr val="000000"/>
            </a:solidFill>
            <a:prstDash val="solid"/>
            <a:miter/>
            <a:headEnd type="none" w="med" len="med"/>
            <a:tailEnd type="none" w="med" len="med"/>
          </a:ln>
        </p:spPr>
      </p:pic>
      <p:cxnSp>
        <p:nvCxnSpPr>
          <p:cNvPr id="17" name="Shape 315"/>
          <p:cNvCxnSpPr>
            <a:stCxn id="11" idx="2"/>
            <a:endCxn id="16" idx="0"/>
          </p:cNvCxnSpPr>
          <p:nvPr/>
        </p:nvCxnSpPr>
        <p:spPr>
          <a:xfrm>
            <a:off x="5373834" y="2655449"/>
            <a:ext cx="0" cy="783433"/>
          </a:xfrm>
          <a:prstGeom prst="straightConnector1">
            <a:avLst/>
          </a:prstGeom>
          <a:noFill/>
          <a:ln w="25400" cap="flat" cmpd="sng">
            <a:solidFill>
              <a:srgbClr val="000000"/>
            </a:solidFill>
            <a:prstDash val="dash"/>
            <a:round/>
            <a:headEnd type="none" w="med" len="med"/>
            <a:tailEnd type="stealth" w="lg" len="lg"/>
          </a:ln>
          <a:effectLst>
            <a:outerShdw blurRad="39999" dist="20000" dir="5400000" rotWithShape="0">
              <a:srgbClr val="000000">
                <a:alpha val="37647"/>
              </a:srgbClr>
            </a:outerShdw>
          </a:effectLst>
        </p:spPr>
      </p:cxnSp>
      <p:sp>
        <p:nvSpPr>
          <p:cNvPr id="19" name="Shape 317"/>
          <p:cNvSpPr/>
          <p:nvPr/>
        </p:nvSpPr>
        <p:spPr>
          <a:xfrm>
            <a:off x="7452320" y="1883925"/>
            <a:ext cx="457200" cy="400049"/>
          </a:xfrm>
          <a:prstGeom prst="rightArrow">
            <a:avLst>
              <a:gd name="adj1" fmla="val 50000"/>
              <a:gd name="adj2" fmla="val 50000"/>
            </a:avLst>
          </a:prstGeom>
          <a:noFill/>
          <a:ln w="19050"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68569" tIns="34275" rIns="68569" bIns="34275" anchor="ctr" anchorCtr="0">
            <a:noAutofit/>
          </a:bodyPr>
          <a:lstStyle/>
          <a:p>
            <a:pPr algn="ctr"/>
            <a:endParaRPr sz="1400">
              <a:solidFill>
                <a:srgbClr val="000000"/>
              </a:solidFill>
              <a:latin typeface="Arial"/>
              <a:ea typeface="Arial"/>
              <a:cs typeface="Arial"/>
              <a:sym typeface="Arial"/>
            </a:endParaRPr>
          </a:p>
        </p:txBody>
      </p:sp>
      <p:sp>
        <p:nvSpPr>
          <p:cNvPr id="20" name="Shape 318"/>
          <p:cNvSpPr/>
          <p:nvPr/>
        </p:nvSpPr>
        <p:spPr>
          <a:xfrm>
            <a:off x="2699794" y="3769875"/>
            <a:ext cx="609599" cy="400049"/>
          </a:xfrm>
          <a:prstGeom prst="rightArrow">
            <a:avLst>
              <a:gd name="adj1" fmla="val 50000"/>
              <a:gd name="adj2" fmla="val 50000"/>
            </a:avLst>
          </a:prstGeom>
          <a:noFill/>
          <a:ln w="19050"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68569" tIns="34275" rIns="68569" bIns="34275" anchor="ctr" anchorCtr="0">
            <a:noAutofit/>
          </a:bodyPr>
          <a:lstStyle/>
          <a:p>
            <a:pPr algn="ctr"/>
            <a:endParaRPr sz="1400">
              <a:solidFill>
                <a:srgbClr val="000000"/>
              </a:solidFill>
              <a:latin typeface="Arial"/>
              <a:ea typeface="Arial"/>
              <a:cs typeface="Arial"/>
              <a:sym typeface="Arial"/>
            </a:endParaRPr>
          </a:p>
        </p:txBody>
      </p:sp>
      <p:cxnSp>
        <p:nvCxnSpPr>
          <p:cNvPr id="21" name="Shape 319"/>
          <p:cNvCxnSpPr/>
          <p:nvPr/>
        </p:nvCxnSpPr>
        <p:spPr>
          <a:xfrm>
            <a:off x="7242863" y="2651516"/>
            <a:ext cx="7937" cy="783431"/>
          </a:xfrm>
          <a:prstGeom prst="straightConnector1">
            <a:avLst/>
          </a:prstGeom>
          <a:noFill/>
          <a:ln w="25400" cap="flat" cmpd="sng">
            <a:solidFill>
              <a:srgbClr val="000000"/>
            </a:solidFill>
            <a:prstDash val="dash"/>
            <a:round/>
            <a:headEnd type="none" w="med" len="med"/>
            <a:tailEnd type="stealth" w="lg" len="lg"/>
          </a:ln>
          <a:effectLst>
            <a:outerShdw blurRad="39999" dist="20000" dir="5400000" rotWithShape="0">
              <a:srgbClr val="000000">
                <a:alpha val="37647"/>
              </a:srgbClr>
            </a:outerShdw>
          </a:effectLst>
        </p:spPr>
      </p:cxnSp>
      <p:sp>
        <p:nvSpPr>
          <p:cNvPr id="22" name="Shape 320"/>
          <p:cNvSpPr/>
          <p:nvPr/>
        </p:nvSpPr>
        <p:spPr>
          <a:xfrm>
            <a:off x="7452320" y="3791884"/>
            <a:ext cx="457200" cy="400049"/>
          </a:xfrm>
          <a:prstGeom prst="rightArrow">
            <a:avLst>
              <a:gd name="adj1" fmla="val 50000"/>
              <a:gd name="adj2" fmla="val 50000"/>
            </a:avLst>
          </a:prstGeom>
          <a:noFill/>
          <a:ln w="19050" cap="flat" cmpd="sng">
            <a:solidFill>
              <a:srgbClr val="000000"/>
            </a:solidFill>
            <a:prstDash val="solid"/>
            <a:round/>
            <a:headEnd type="none" w="med" len="med"/>
            <a:tailEnd type="none" w="med" len="med"/>
          </a:ln>
          <a:effectLst>
            <a:outerShdw blurRad="39999" dist="23000" dir="5400000" rotWithShape="0">
              <a:srgbClr val="000000">
                <a:alpha val="34901"/>
              </a:srgbClr>
            </a:outerShdw>
          </a:effectLst>
        </p:spPr>
        <p:txBody>
          <a:bodyPr lIns="68569" tIns="34275" rIns="68569" bIns="34275" anchor="ctr" anchorCtr="0">
            <a:noAutofit/>
          </a:bodyPr>
          <a:lstStyle/>
          <a:p>
            <a:pPr algn="ctr"/>
            <a:endParaRPr sz="1400">
              <a:solidFill>
                <a:srgbClr val="000000"/>
              </a:solidFill>
              <a:latin typeface="Arial"/>
              <a:ea typeface="Arial"/>
              <a:cs typeface="Arial"/>
              <a:sym typeface="Arial"/>
            </a:endParaRPr>
          </a:p>
        </p:txBody>
      </p:sp>
      <p:pic>
        <p:nvPicPr>
          <p:cNvPr id="23" name="Shape 321"/>
          <p:cNvPicPr preferRelativeResize="0"/>
          <p:nvPr/>
        </p:nvPicPr>
        <p:blipFill rotWithShape="1">
          <a:blip r:embed="rId4">
            <a:alphaModFix/>
          </a:blip>
          <a:srcRect/>
          <a:stretch/>
        </p:blipFill>
        <p:spPr>
          <a:xfrm>
            <a:off x="8606435" y="1769625"/>
            <a:ext cx="304799" cy="200024"/>
          </a:xfrm>
          <a:prstGeom prst="rect">
            <a:avLst/>
          </a:prstGeom>
          <a:noFill/>
          <a:ln>
            <a:noFill/>
          </a:ln>
        </p:spPr>
      </p:pic>
      <p:pic>
        <p:nvPicPr>
          <p:cNvPr id="24" name="Shape 322"/>
          <p:cNvPicPr preferRelativeResize="0"/>
          <p:nvPr/>
        </p:nvPicPr>
        <p:blipFill rotWithShape="1">
          <a:blip r:embed="rId4">
            <a:alphaModFix/>
          </a:blip>
          <a:srcRect/>
          <a:stretch/>
        </p:blipFill>
        <p:spPr>
          <a:xfrm>
            <a:off x="8595322" y="1969650"/>
            <a:ext cx="304799" cy="200024"/>
          </a:xfrm>
          <a:prstGeom prst="rect">
            <a:avLst/>
          </a:prstGeom>
          <a:noFill/>
          <a:ln>
            <a:noFill/>
          </a:ln>
        </p:spPr>
      </p:pic>
      <p:sp>
        <p:nvSpPr>
          <p:cNvPr id="26" name="Shape 324"/>
          <p:cNvSpPr txBox="1"/>
          <p:nvPr/>
        </p:nvSpPr>
        <p:spPr>
          <a:xfrm>
            <a:off x="7924427" y="3878510"/>
            <a:ext cx="608013" cy="277416"/>
          </a:xfrm>
          <a:prstGeom prst="rect">
            <a:avLst/>
          </a:prstGeom>
          <a:noFill/>
          <a:ln>
            <a:noFill/>
          </a:ln>
        </p:spPr>
        <p:txBody>
          <a:bodyPr lIns="68569" tIns="34275" rIns="68569" bIns="34275" anchor="t" anchorCtr="0">
            <a:noAutofit/>
          </a:bodyPr>
          <a:lstStyle/>
          <a:p>
            <a:pPr>
              <a:buSzPct val="25000"/>
            </a:pPr>
            <a:r>
              <a:rPr lang="en-US" sz="1100" dirty="0">
                <a:solidFill>
                  <a:srgbClr val="000000"/>
                </a:solidFill>
                <a:latin typeface="Arial"/>
                <a:ea typeface="Arial"/>
                <a:cs typeface="Arial"/>
                <a:sym typeface="Arial"/>
              </a:rPr>
              <a:t>scratch</a:t>
            </a:r>
          </a:p>
        </p:txBody>
      </p:sp>
      <p:pic>
        <p:nvPicPr>
          <p:cNvPr id="27" name="Shape 325"/>
          <p:cNvPicPr preferRelativeResize="0"/>
          <p:nvPr/>
        </p:nvPicPr>
        <p:blipFill rotWithShape="1">
          <a:blip r:embed="rId4">
            <a:alphaModFix/>
          </a:blip>
          <a:srcRect/>
          <a:stretch/>
        </p:blipFill>
        <p:spPr>
          <a:xfrm>
            <a:off x="8595322" y="3906184"/>
            <a:ext cx="304799" cy="200024"/>
          </a:xfrm>
          <a:prstGeom prst="rect">
            <a:avLst/>
          </a:prstGeom>
          <a:noFill/>
          <a:ln>
            <a:noFill/>
          </a:ln>
        </p:spPr>
      </p:pic>
      <p:sp>
        <p:nvSpPr>
          <p:cNvPr id="28" name="Shape 326"/>
          <p:cNvSpPr txBox="1"/>
          <p:nvPr/>
        </p:nvSpPr>
        <p:spPr>
          <a:xfrm>
            <a:off x="76772" y="990956"/>
            <a:ext cx="812799" cy="276224"/>
          </a:xfrm>
          <a:prstGeom prst="rect">
            <a:avLst/>
          </a:prstGeom>
          <a:noFill/>
          <a:ln>
            <a:noFill/>
          </a:ln>
        </p:spPr>
        <p:txBody>
          <a:bodyPr lIns="68569" tIns="34275" rIns="68569" bIns="34275" anchor="t" anchorCtr="0">
            <a:noAutofit/>
          </a:bodyPr>
          <a:lstStyle/>
          <a:p>
            <a:pPr defTabSz="685800">
              <a:buSzPct val="25000"/>
              <a:defRPr/>
            </a:pPr>
            <a:r>
              <a:rPr lang="en-US" sz="1400" b="1" kern="0" dirty="0">
                <a:solidFill>
                  <a:srgbClr val="76B900"/>
                </a:solidFill>
                <a:latin typeface="Arial"/>
                <a:ea typeface="Arial"/>
                <a:cs typeface="Arial"/>
                <a:sym typeface="Arial"/>
              </a:rPr>
              <a:t>Train:</a:t>
            </a:r>
          </a:p>
        </p:txBody>
      </p:sp>
      <p:sp>
        <p:nvSpPr>
          <p:cNvPr id="29" name="Shape 327"/>
          <p:cNvSpPr txBox="1"/>
          <p:nvPr/>
        </p:nvSpPr>
        <p:spPr>
          <a:xfrm>
            <a:off x="4139952" y="1905607"/>
            <a:ext cx="2370780" cy="450122"/>
          </a:xfrm>
          <a:prstGeom prst="rect">
            <a:avLst/>
          </a:prstGeom>
          <a:solidFill>
            <a:srgbClr val="000000"/>
          </a:solidFill>
          <a:ln>
            <a:noFill/>
          </a:ln>
        </p:spPr>
        <p:txBody>
          <a:bodyPr lIns="68569" tIns="34275" rIns="68569" bIns="34275" anchor="ctr" anchorCtr="0">
            <a:noAutofit/>
          </a:bodyPr>
          <a:lstStyle/>
          <a:p>
            <a:pPr algn="ctr" defTabSz="685800">
              <a:lnSpc>
                <a:spcPct val="90000"/>
              </a:lnSpc>
              <a:buSzPct val="25000"/>
              <a:defRPr/>
            </a:pPr>
            <a:r>
              <a:rPr lang="en-US" sz="2700" kern="0" dirty="0">
                <a:solidFill>
                  <a:srgbClr val="FFFFFF"/>
                </a:solidFill>
                <a:latin typeface="Arial"/>
                <a:ea typeface="Arial"/>
                <a:cs typeface="Arial"/>
                <a:sym typeface="Arial"/>
              </a:rPr>
              <a:t>DNN</a:t>
            </a:r>
          </a:p>
        </p:txBody>
      </p:sp>
      <p:sp>
        <p:nvSpPr>
          <p:cNvPr id="30" name="Shape 328"/>
          <p:cNvSpPr txBox="1"/>
          <p:nvPr/>
        </p:nvSpPr>
        <p:spPr>
          <a:xfrm>
            <a:off x="4139952" y="3705879"/>
            <a:ext cx="2370780" cy="450122"/>
          </a:xfrm>
          <a:prstGeom prst="rect">
            <a:avLst/>
          </a:prstGeom>
          <a:solidFill>
            <a:srgbClr val="000000"/>
          </a:solidFill>
          <a:ln>
            <a:noFill/>
          </a:ln>
        </p:spPr>
        <p:txBody>
          <a:bodyPr lIns="68569" tIns="34275" rIns="68569" bIns="34275" anchor="ctr" anchorCtr="0">
            <a:noAutofit/>
          </a:bodyPr>
          <a:lstStyle/>
          <a:p>
            <a:pPr algn="ctr" defTabSz="685800">
              <a:lnSpc>
                <a:spcPct val="90000"/>
              </a:lnSpc>
              <a:buSzPct val="25000"/>
              <a:defRPr/>
            </a:pPr>
            <a:r>
              <a:rPr lang="en-US" sz="2700" kern="0">
                <a:solidFill>
                  <a:srgbClr val="FFFFFF"/>
                </a:solidFill>
                <a:latin typeface="Arial"/>
                <a:ea typeface="Arial"/>
                <a:cs typeface="Arial"/>
                <a:sym typeface="Arial"/>
              </a:rPr>
              <a:t>DNN</a:t>
            </a:r>
          </a:p>
        </p:txBody>
      </p:sp>
      <p:pic>
        <p:nvPicPr>
          <p:cNvPr id="32"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007" y="3547611"/>
            <a:ext cx="1291140" cy="81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772" y="1615400"/>
            <a:ext cx="2485730" cy="945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6" name="群組 35"/>
          <p:cNvGrpSpPr/>
          <p:nvPr/>
        </p:nvGrpSpPr>
        <p:grpSpPr>
          <a:xfrm>
            <a:off x="3290370" y="2932452"/>
            <a:ext cx="4161949" cy="2169532"/>
            <a:chOff x="2915816" y="2859782"/>
            <a:chExt cx="3456384" cy="2169532"/>
          </a:xfrm>
        </p:grpSpPr>
        <p:sp>
          <p:nvSpPr>
            <p:cNvPr id="37" name="矩形 36"/>
            <p:cNvSpPr/>
            <p:nvPr/>
          </p:nvSpPr>
          <p:spPr>
            <a:xfrm>
              <a:off x="2915816" y="2859782"/>
              <a:ext cx="3456384" cy="17281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4716016" y="4659982"/>
              <a:ext cx="1368152" cy="369332"/>
            </a:xfrm>
            <a:prstGeom prst="rect">
              <a:avLst/>
            </a:prstGeom>
            <a:noFill/>
          </p:spPr>
          <p:txBody>
            <a:bodyPr wrap="square" rtlCol="0">
              <a:spAutoFit/>
            </a:bodyPr>
            <a:lstStyle/>
            <a:p>
              <a:r>
                <a:rPr lang="en-US" altLang="zh-TW" b="1" dirty="0" err="1">
                  <a:solidFill>
                    <a:srgbClr val="C00000"/>
                  </a:solidFill>
                </a:rPr>
                <a:t>TensorRT</a:t>
              </a:r>
              <a:endParaRPr lang="zh-TW" altLang="en-US" b="1" dirty="0">
                <a:solidFill>
                  <a:srgbClr val="C00000"/>
                </a:solidFill>
              </a:endParaRPr>
            </a:p>
          </p:txBody>
        </p:sp>
      </p:grpSp>
    </p:spTree>
    <p:extLst>
      <p:ext uri="{BB962C8B-B14F-4D97-AF65-F5344CB8AC3E}">
        <p14:creationId xmlns:p14="http://schemas.microsoft.com/office/powerpoint/2010/main" val="8119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TensorRT</a:t>
            </a:r>
            <a:r>
              <a:rPr lang="zh-TW" altLang="en-US" dirty="0"/>
              <a:t> 簡介</a:t>
            </a:r>
          </a:p>
        </p:txBody>
      </p:sp>
      <p:sp>
        <p:nvSpPr>
          <p:cNvPr id="3" name="內容版面配置區 2"/>
          <p:cNvSpPr>
            <a:spLocks noGrp="1"/>
          </p:cNvSpPr>
          <p:nvPr>
            <p:ph idx="1"/>
          </p:nvPr>
        </p:nvSpPr>
        <p:spPr>
          <a:xfrm>
            <a:off x="457200" y="914400"/>
            <a:ext cx="8229600" cy="3889598"/>
          </a:xfrm>
        </p:spPr>
        <p:txBody>
          <a:bodyPr>
            <a:normAutofit/>
          </a:bodyPr>
          <a:lstStyle/>
          <a:p>
            <a:pPr marL="0" indent="0">
              <a:buNone/>
            </a:pPr>
            <a:r>
              <a:rPr lang="en-US" altLang="zh-TW" sz="1800" dirty="0" err="1">
                <a:latin typeface="Calibri" panose="020F0502020204030204" pitchFamily="34" charset="0"/>
                <a:ea typeface="標楷體" panose="03000509000000000000" pitchFamily="65" charset="-120"/>
              </a:rPr>
              <a:t>TensorRT</a:t>
            </a:r>
            <a:r>
              <a:rPr lang="en-US" altLang="zh-TW" sz="1800" dirty="0">
                <a:latin typeface="Calibri" panose="020F0502020204030204" pitchFamily="34" charset="0"/>
                <a:ea typeface="標楷體" panose="03000509000000000000" pitchFamily="65" charset="-120"/>
              </a:rPr>
              <a:t> </a:t>
            </a:r>
            <a:r>
              <a:rPr lang="zh-TW" altLang="en-US" sz="1800" dirty="0">
                <a:latin typeface="Calibri" panose="020F0502020204030204" pitchFamily="34" charset="0"/>
                <a:ea typeface="標楷體" panose="03000509000000000000" pitchFamily="65" charset="-120"/>
              </a:rPr>
              <a:t>是以 </a:t>
            </a:r>
            <a:r>
              <a:rPr lang="en-US" altLang="zh-TW" sz="1800" dirty="0">
                <a:latin typeface="Calibri" panose="020F0502020204030204" pitchFamily="34" charset="0"/>
                <a:ea typeface="標楷體" panose="03000509000000000000" pitchFamily="65" charset="-120"/>
              </a:rPr>
              <a:t>C++ </a:t>
            </a:r>
            <a:r>
              <a:rPr lang="zh-TW" altLang="en-US" sz="1800" dirty="0">
                <a:latin typeface="Calibri" panose="020F0502020204030204" pitchFamily="34" charset="0"/>
                <a:ea typeface="標楷體" panose="03000509000000000000" pitchFamily="65" charset="-120"/>
              </a:rPr>
              <a:t>撰寫的推論 </a:t>
            </a:r>
            <a:r>
              <a:rPr lang="en-US" altLang="zh-TW" sz="1800" dirty="0">
                <a:latin typeface="Calibri" panose="020F0502020204030204" pitchFamily="34" charset="0"/>
                <a:ea typeface="標楷體" panose="03000509000000000000" pitchFamily="65" charset="-120"/>
              </a:rPr>
              <a:t>(Inference )</a:t>
            </a:r>
            <a:r>
              <a:rPr lang="zh-TW" altLang="en-US" sz="1800" dirty="0">
                <a:latin typeface="Calibri" panose="020F0502020204030204" pitchFamily="34" charset="0"/>
                <a:ea typeface="標楷體" panose="03000509000000000000" pitchFamily="65" charset="-120"/>
              </a:rPr>
              <a:t>函示庫，</a:t>
            </a:r>
            <a:r>
              <a:rPr lang="en-US" altLang="zh-TW" sz="1800" dirty="0">
                <a:latin typeface="Calibri" panose="020F0502020204030204" pitchFamily="34" charset="0"/>
                <a:ea typeface="標楷體" panose="03000509000000000000" pitchFamily="65" charset="-120"/>
              </a:rPr>
              <a:t>NVIDIA </a:t>
            </a:r>
            <a:r>
              <a:rPr lang="zh-TW" altLang="en-US" sz="1800" dirty="0">
                <a:latin typeface="Calibri" panose="020F0502020204030204" pitchFamily="34" charset="0"/>
                <a:ea typeface="標楷體" panose="03000509000000000000" pitchFamily="65" charset="-120"/>
              </a:rPr>
              <a:t>推出用於其</a:t>
            </a:r>
            <a:r>
              <a:rPr lang="en-US" altLang="zh-TW" sz="1800" dirty="0">
                <a:latin typeface="Calibri" panose="020F0502020204030204" pitchFamily="34" charset="0"/>
                <a:ea typeface="標楷體" panose="03000509000000000000" pitchFamily="65" charset="-120"/>
              </a:rPr>
              <a:t>GPU</a:t>
            </a:r>
            <a:r>
              <a:rPr lang="zh-TW" altLang="en-US" sz="1800" dirty="0">
                <a:latin typeface="Calibri" panose="020F0502020204030204" pitchFamily="34" charset="0"/>
                <a:ea typeface="標楷體" panose="03000509000000000000" pitchFamily="65" charset="-120"/>
              </a:rPr>
              <a:t>與深度學習加速器上加速推論的效率，這項技術是為了補充 </a:t>
            </a:r>
            <a:r>
              <a:rPr lang="en-US" altLang="zh-TW" sz="1800" dirty="0">
                <a:latin typeface="Calibri" panose="020F0502020204030204" pitchFamily="34" charset="0"/>
                <a:ea typeface="標楷體" panose="03000509000000000000" pitchFamily="65" charset="-120"/>
              </a:rPr>
              <a:t>Training Framework</a:t>
            </a:r>
            <a:r>
              <a:rPr lang="zh-TW" altLang="en-US" sz="1800" dirty="0">
                <a:latin typeface="Calibri" panose="020F0502020204030204" pitchFamily="34" charset="0"/>
                <a:ea typeface="標楷體" panose="03000509000000000000" pitchFamily="65" charset="-120"/>
              </a:rPr>
              <a:t> </a:t>
            </a:r>
            <a:r>
              <a:rPr lang="en-US" altLang="zh-TW" sz="1800" dirty="0">
                <a:latin typeface="Calibri" panose="020F0502020204030204" pitchFamily="34" charset="0"/>
                <a:ea typeface="標楷體" panose="03000509000000000000" pitchFamily="65" charset="-120"/>
              </a:rPr>
              <a:t>(</a:t>
            </a:r>
            <a:r>
              <a:rPr lang="en-US" altLang="zh-TW" sz="1800" dirty="0" err="1">
                <a:latin typeface="Calibri" panose="020F0502020204030204" pitchFamily="34" charset="0"/>
                <a:ea typeface="標楷體" panose="03000509000000000000" pitchFamily="65" charset="-120"/>
              </a:rPr>
              <a:t>TensorFlow</a:t>
            </a:r>
            <a:r>
              <a:rPr lang="en-US" altLang="zh-TW" sz="1800" dirty="0">
                <a:latin typeface="Calibri" panose="020F0502020204030204" pitchFamily="34" charset="0"/>
                <a:ea typeface="標楷體" panose="03000509000000000000" pitchFamily="65" charset="-120"/>
              </a:rPr>
              <a:t> , </a:t>
            </a:r>
            <a:r>
              <a:rPr lang="en-US" altLang="zh-TW" sz="1800" dirty="0" err="1">
                <a:latin typeface="Calibri" panose="020F0502020204030204" pitchFamily="34" charset="0"/>
                <a:ea typeface="標楷體" panose="03000509000000000000" pitchFamily="65" charset="-120"/>
              </a:rPr>
              <a:t>Caffe</a:t>
            </a:r>
            <a:r>
              <a:rPr lang="en-US" altLang="zh-TW" sz="1800" dirty="0">
                <a:latin typeface="Calibri" panose="020F0502020204030204" pitchFamily="34" charset="0"/>
                <a:ea typeface="標楷體" panose="03000509000000000000" pitchFamily="65" charset="-120"/>
              </a:rPr>
              <a:t>,  </a:t>
            </a:r>
            <a:r>
              <a:rPr lang="en-US" altLang="zh-TW" sz="1800" dirty="0" err="1">
                <a:latin typeface="Calibri" panose="020F0502020204030204" pitchFamily="34" charset="0"/>
                <a:ea typeface="標楷體" panose="03000509000000000000" pitchFamily="65" charset="-120"/>
              </a:rPr>
              <a:t>PyTorch</a:t>
            </a:r>
            <a:r>
              <a:rPr lang="en-US" altLang="zh-TW" sz="1800" dirty="0">
                <a:latin typeface="Calibri" panose="020F0502020204030204" pitchFamily="34" charset="0"/>
                <a:ea typeface="標楷體" panose="03000509000000000000" pitchFamily="65" charset="-120"/>
              </a:rPr>
              <a:t>, </a:t>
            </a:r>
            <a:r>
              <a:rPr lang="en-US" altLang="zh-TW" sz="1800" dirty="0" err="1">
                <a:latin typeface="Calibri" panose="020F0502020204030204" pitchFamily="34" charset="0"/>
                <a:ea typeface="標楷體" panose="03000509000000000000" pitchFamily="65" charset="-120"/>
              </a:rPr>
              <a:t>MXNet</a:t>
            </a:r>
            <a:r>
              <a:rPr lang="en-US" altLang="zh-TW" sz="1800" dirty="0">
                <a:latin typeface="Calibri" panose="020F0502020204030204" pitchFamily="34" charset="0"/>
                <a:ea typeface="標楷體" panose="03000509000000000000" pitchFamily="65" charset="-120"/>
              </a:rPr>
              <a:t>, </a:t>
            </a:r>
            <a:r>
              <a:rPr lang="en-US" altLang="zh-TW" sz="1800" dirty="0" err="1">
                <a:latin typeface="Calibri" panose="020F0502020204030204" pitchFamily="34" charset="0"/>
                <a:ea typeface="標楷體" panose="03000509000000000000" pitchFamily="65" charset="-120"/>
              </a:rPr>
              <a:t>etc</a:t>
            </a:r>
            <a:r>
              <a:rPr lang="en-US" altLang="zh-TW" sz="1800" dirty="0">
                <a:latin typeface="Calibri" panose="020F0502020204030204" pitchFamily="34" charset="0"/>
                <a:ea typeface="標楷體" panose="03000509000000000000" pitchFamily="65" charset="-120"/>
              </a:rPr>
              <a:t>)</a:t>
            </a:r>
            <a:r>
              <a:rPr lang="zh-TW" altLang="en-US" sz="1800" dirty="0">
                <a:latin typeface="Calibri" panose="020F0502020204030204" pitchFamily="34" charset="0"/>
                <a:ea typeface="標楷體" panose="03000509000000000000" pitchFamily="65" charset="-120"/>
              </a:rPr>
              <a:t> 於推論上的不足， </a:t>
            </a:r>
            <a:r>
              <a:rPr lang="en-US" altLang="zh-TW" sz="1800" dirty="0" err="1">
                <a:latin typeface="Calibri" panose="020F0502020204030204" pitchFamily="34" charset="0"/>
                <a:ea typeface="標楷體" panose="03000509000000000000" pitchFamily="65" charset="-120"/>
              </a:rPr>
              <a:t>TensorRT</a:t>
            </a:r>
            <a:r>
              <a:rPr lang="en-US" altLang="zh-TW" sz="1800" dirty="0">
                <a:latin typeface="Calibri" panose="020F0502020204030204" pitchFamily="34" charset="0"/>
                <a:ea typeface="標楷體" panose="03000509000000000000" pitchFamily="65" charset="-120"/>
              </a:rPr>
              <a:t> </a:t>
            </a:r>
            <a:r>
              <a:rPr lang="zh-TW" altLang="en-US" sz="1800" dirty="0">
                <a:latin typeface="Calibri" panose="020F0502020204030204" pitchFamily="34" charset="0"/>
                <a:ea typeface="標楷體" panose="03000509000000000000" pitchFamily="65" charset="-120"/>
              </a:rPr>
              <a:t>的方法主要是透過轉換精度 </a:t>
            </a:r>
            <a:r>
              <a:rPr lang="en-US" altLang="zh-TW" sz="1800" dirty="0">
                <a:latin typeface="Calibri" panose="020F0502020204030204" pitchFamily="34" charset="0"/>
                <a:ea typeface="標楷體" panose="03000509000000000000" pitchFamily="65" charset="-120"/>
              </a:rPr>
              <a:t>(FP32 .FP16 or INT8)  </a:t>
            </a:r>
            <a:r>
              <a:rPr lang="zh-TW" altLang="en-US" sz="1800" dirty="0">
                <a:latin typeface="Calibri" panose="020F0502020204030204" pitchFamily="34" charset="0"/>
                <a:ea typeface="標楷體" panose="03000509000000000000" pitchFamily="65" charset="-120"/>
              </a:rPr>
              <a:t>並改進延遲 </a:t>
            </a:r>
            <a:r>
              <a:rPr lang="en-US" altLang="zh-TW" sz="1800" dirty="0">
                <a:latin typeface="Calibri" panose="020F0502020204030204" pitchFamily="34" charset="0"/>
                <a:ea typeface="標楷體" panose="03000509000000000000" pitchFamily="65" charset="-120"/>
              </a:rPr>
              <a:t>(Latency)</a:t>
            </a:r>
            <a:r>
              <a:rPr lang="zh-TW" altLang="en-US" sz="1800" dirty="0">
                <a:latin typeface="Calibri" panose="020F0502020204030204" pitchFamily="34" charset="0"/>
                <a:ea typeface="標楷體" panose="03000509000000000000" pitchFamily="65" charset="-120"/>
              </a:rPr>
              <a:t>、吞吐量 </a:t>
            </a:r>
            <a:r>
              <a:rPr lang="en-US" altLang="zh-TW" sz="1800" dirty="0">
                <a:latin typeface="Calibri" panose="020F0502020204030204" pitchFamily="34" charset="0"/>
                <a:ea typeface="標楷體" panose="03000509000000000000" pitchFamily="65" charset="-120"/>
              </a:rPr>
              <a:t>(throughput)</a:t>
            </a:r>
            <a:r>
              <a:rPr lang="zh-TW" altLang="en-US" sz="1800" dirty="0">
                <a:latin typeface="Calibri" panose="020F0502020204030204" pitchFamily="34" charset="0"/>
                <a:ea typeface="標楷體" panose="03000509000000000000" pitchFamily="65" charset="-120"/>
              </a:rPr>
              <a:t> 和效率 </a:t>
            </a:r>
            <a:r>
              <a:rPr lang="en-US" altLang="zh-TW" sz="1800" dirty="0">
                <a:latin typeface="Calibri" panose="020F0502020204030204" pitchFamily="34" charset="0"/>
                <a:ea typeface="標楷體" panose="03000509000000000000" pitchFamily="65" charset="-120"/>
              </a:rPr>
              <a:t>(Efficiency)</a:t>
            </a:r>
            <a:r>
              <a:rPr lang="zh-TW" altLang="en-US" sz="1800" dirty="0">
                <a:latin typeface="Calibri" panose="020F0502020204030204" pitchFamily="34" charset="0"/>
                <a:ea typeface="標楷體" panose="03000509000000000000" pitchFamily="65" charset="-120"/>
              </a:rPr>
              <a:t>，而現今</a:t>
            </a:r>
            <a:r>
              <a:rPr lang="en-US" altLang="zh-TW" sz="1800" dirty="0" err="1">
                <a:latin typeface="Calibri" panose="020F0502020204030204" pitchFamily="34" charset="0"/>
                <a:ea typeface="標楷體" panose="03000509000000000000" pitchFamily="65" charset="-120"/>
              </a:rPr>
              <a:t>TensorRT</a:t>
            </a:r>
            <a:r>
              <a:rPr lang="zh-TW" altLang="en-US" sz="1800" dirty="0">
                <a:latin typeface="Calibri" panose="020F0502020204030204" pitchFamily="34" charset="0"/>
                <a:ea typeface="標楷體" panose="03000509000000000000" pitchFamily="65" charset="-120"/>
              </a:rPr>
              <a:t>已經有支援多個 </a:t>
            </a:r>
            <a:r>
              <a:rPr lang="en-US" altLang="zh-TW" sz="1800" dirty="0">
                <a:latin typeface="Calibri" panose="020F0502020204030204" pitchFamily="34" charset="0"/>
                <a:ea typeface="標楷體" panose="03000509000000000000" pitchFamily="65" charset="-120"/>
              </a:rPr>
              <a:t>Training Framework</a:t>
            </a:r>
            <a:r>
              <a:rPr lang="zh-TW" altLang="en-US" sz="1800" dirty="0">
                <a:latin typeface="Calibri" panose="020F0502020204030204" pitchFamily="34" charset="0"/>
                <a:ea typeface="標楷體" panose="03000509000000000000" pitchFamily="65" charset="-120"/>
              </a:rPr>
              <a:t> 可透過 </a:t>
            </a:r>
            <a:r>
              <a:rPr lang="en-US" altLang="zh-TW" sz="1800" dirty="0">
                <a:latin typeface="Calibri" panose="020F0502020204030204" pitchFamily="34" charset="0"/>
                <a:ea typeface="標楷體" panose="03000509000000000000" pitchFamily="65" charset="-120"/>
              </a:rPr>
              <a:t>python /C++ </a:t>
            </a:r>
            <a:r>
              <a:rPr lang="zh-TW" altLang="en-US" sz="1800" dirty="0">
                <a:latin typeface="Calibri" panose="020F0502020204030204" pitchFamily="34" charset="0"/>
                <a:ea typeface="標楷體" panose="03000509000000000000" pitchFamily="65" charset="-120"/>
              </a:rPr>
              <a:t>的</a:t>
            </a:r>
            <a:r>
              <a:rPr lang="en-US" altLang="zh-TW" sz="1800" dirty="0">
                <a:latin typeface="Calibri" panose="020F0502020204030204" pitchFamily="34" charset="0"/>
                <a:ea typeface="標楷體" panose="03000509000000000000" pitchFamily="65" charset="-120"/>
              </a:rPr>
              <a:t>API</a:t>
            </a:r>
            <a:r>
              <a:rPr lang="zh-TW" altLang="en-US" sz="1800" dirty="0">
                <a:latin typeface="Calibri" panose="020F0502020204030204" pitchFamily="34" charset="0"/>
                <a:ea typeface="標楷體" panose="03000509000000000000" pitchFamily="65" charset="-120"/>
              </a:rPr>
              <a:t>進行轉檔產生 </a:t>
            </a:r>
            <a:r>
              <a:rPr lang="en-US" altLang="zh-TW" sz="1800" dirty="0" err="1">
                <a:latin typeface="Calibri" panose="020F0502020204030204" pitchFamily="34" charset="0"/>
                <a:ea typeface="標楷體" panose="03000509000000000000" pitchFamily="65" charset="-120"/>
              </a:rPr>
              <a:t>TensorRT</a:t>
            </a:r>
            <a:r>
              <a:rPr lang="en-US" altLang="zh-TW" sz="1800" dirty="0">
                <a:latin typeface="Calibri" panose="020F0502020204030204" pitchFamily="34" charset="0"/>
                <a:ea typeface="標楷體" panose="03000509000000000000" pitchFamily="65" charset="-120"/>
              </a:rPr>
              <a:t> </a:t>
            </a:r>
            <a:r>
              <a:rPr lang="zh-TW" altLang="en-US" sz="1800" dirty="0">
                <a:latin typeface="Calibri" panose="020F0502020204030204" pitchFamily="34" charset="0"/>
                <a:ea typeface="標楷體" panose="03000509000000000000" pitchFamily="65" charset="-120"/>
              </a:rPr>
              <a:t>模型，如 </a:t>
            </a:r>
            <a:r>
              <a:rPr lang="en-US" altLang="zh-TW" sz="1800" dirty="0" err="1">
                <a:latin typeface="Calibri" panose="020F0502020204030204" pitchFamily="34" charset="0"/>
                <a:ea typeface="標楷體" panose="03000509000000000000" pitchFamily="65" charset="-120"/>
              </a:rPr>
              <a:t>Caffe</a:t>
            </a:r>
            <a:r>
              <a:rPr lang="en-US" altLang="zh-TW" sz="1800" dirty="0">
                <a:latin typeface="Calibri" panose="020F0502020204030204" pitchFamily="34" charset="0"/>
                <a:ea typeface="標楷體" panose="03000509000000000000" pitchFamily="65" charset="-120"/>
              </a:rPr>
              <a:t>, </a:t>
            </a:r>
            <a:r>
              <a:rPr lang="en-US" altLang="zh-TW" sz="1800" dirty="0" err="1">
                <a:latin typeface="Calibri" panose="020F0502020204030204" pitchFamily="34" charset="0"/>
                <a:ea typeface="標楷體" panose="03000509000000000000" pitchFamily="65" charset="-120"/>
              </a:rPr>
              <a:t>TensorFlow</a:t>
            </a:r>
            <a:r>
              <a:rPr lang="en-US" altLang="zh-TW" sz="1800" dirty="0">
                <a:latin typeface="Calibri" panose="020F0502020204030204" pitchFamily="34" charset="0"/>
                <a:ea typeface="標楷體" panose="03000509000000000000" pitchFamily="65" charset="-120"/>
              </a:rPr>
              <a:t> ,</a:t>
            </a:r>
            <a:r>
              <a:rPr lang="en-US" altLang="zh-TW" sz="1800" dirty="0" err="1">
                <a:latin typeface="Calibri" panose="020F0502020204030204" pitchFamily="34" charset="0"/>
                <a:ea typeface="標楷體" panose="03000509000000000000" pitchFamily="65" charset="-120"/>
              </a:rPr>
              <a:t>PyTorch</a:t>
            </a:r>
            <a:r>
              <a:rPr lang="en-US" altLang="zh-TW" sz="1800" dirty="0">
                <a:latin typeface="Calibri" panose="020F0502020204030204" pitchFamily="34" charset="0"/>
                <a:ea typeface="標楷體" panose="03000509000000000000" pitchFamily="65" charset="-120"/>
              </a:rPr>
              <a:t> , </a:t>
            </a:r>
            <a:r>
              <a:rPr lang="en-US" altLang="zh-TW" sz="1800" dirty="0" err="1">
                <a:latin typeface="Calibri" panose="020F0502020204030204" pitchFamily="34" charset="0"/>
                <a:ea typeface="標楷體" panose="03000509000000000000" pitchFamily="65" charset="-120"/>
              </a:rPr>
              <a:t>Chainer</a:t>
            </a:r>
            <a:r>
              <a:rPr lang="en-US" altLang="zh-TW" sz="1800" dirty="0">
                <a:latin typeface="Calibri" panose="020F0502020204030204" pitchFamily="34" charset="0"/>
                <a:ea typeface="標楷體" panose="03000509000000000000" pitchFamily="65" charset="-120"/>
              </a:rPr>
              <a:t> </a:t>
            </a:r>
            <a:r>
              <a:rPr lang="zh-TW" altLang="en-US" sz="1800" dirty="0">
                <a:latin typeface="Calibri" panose="020F0502020204030204" pitchFamily="34" charset="0"/>
                <a:ea typeface="標楷體" panose="03000509000000000000" pitchFamily="65" charset="-120"/>
              </a:rPr>
              <a:t>和 </a:t>
            </a:r>
            <a:r>
              <a:rPr lang="en-US" altLang="zh-TW" sz="1800" dirty="0" err="1">
                <a:latin typeface="Calibri" panose="020F0502020204030204" pitchFamily="34" charset="0"/>
                <a:ea typeface="標楷體" panose="03000509000000000000" pitchFamily="65" charset="-120"/>
              </a:rPr>
              <a:t>MXNet</a:t>
            </a:r>
            <a:r>
              <a:rPr lang="zh-TW" altLang="en-US" sz="1800" dirty="0">
                <a:latin typeface="Calibri" panose="020F0502020204030204" pitchFamily="34" charset="0"/>
                <a:ea typeface="標楷體" panose="03000509000000000000" pitchFamily="65" charset="-120"/>
              </a:rPr>
              <a:t>，而</a:t>
            </a:r>
            <a:r>
              <a:rPr lang="en-US" altLang="zh-TW" sz="1800" dirty="0">
                <a:latin typeface="Calibri" panose="020F0502020204030204" pitchFamily="34" charset="0"/>
                <a:ea typeface="標楷體" panose="03000509000000000000" pitchFamily="65" charset="-120"/>
              </a:rPr>
              <a:t> Tensorflow </a:t>
            </a:r>
            <a:r>
              <a:rPr lang="zh-TW" altLang="en-US" sz="1800" dirty="0">
                <a:latin typeface="Calibri" panose="020F0502020204030204" pitchFamily="34" charset="0"/>
                <a:ea typeface="標楷體" panose="03000509000000000000" pitchFamily="65" charset="-120"/>
              </a:rPr>
              <a:t>更是已經將 </a:t>
            </a:r>
            <a:r>
              <a:rPr lang="en-US" altLang="zh-TW" sz="1800" dirty="0" err="1">
                <a:latin typeface="Calibri" panose="020F0502020204030204" pitchFamily="34" charset="0"/>
                <a:ea typeface="標楷體" panose="03000509000000000000" pitchFamily="65" charset="-120"/>
              </a:rPr>
              <a:t>TensorRT</a:t>
            </a:r>
            <a:r>
              <a:rPr lang="en-US" altLang="zh-TW" sz="1800" dirty="0">
                <a:latin typeface="Calibri" panose="020F0502020204030204" pitchFamily="34" charset="0"/>
                <a:ea typeface="標楷體" panose="03000509000000000000" pitchFamily="65" charset="-120"/>
              </a:rPr>
              <a:t> </a:t>
            </a:r>
            <a:r>
              <a:rPr lang="zh-TW" altLang="en-US" sz="1800" dirty="0">
                <a:latin typeface="Calibri" panose="020F0502020204030204" pitchFamily="34" charset="0"/>
                <a:ea typeface="標楷體" panose="03000509000000000000" pitchFamily="65" charset="-120"/>
              </a:rPr>
              <a:t>整合在</a:t>
            </a:r>
            <a:r>
              <a:rPr lang="en-US" altLang="zh-TW" sz="1800" dirty="0">
                <a:latin typeface="Calibri" panose="020F0502020204030204" pitchFamily="34" charset="0"/>
                <a:ea typeface="標楷體" panose="03000509000000000000" pitchFamily="65" charset="-120"/>
              </a:rPr>
              <a:t> Framework</a:t>
            </a:r>
            <a:r>
              <a:rPr lang="zh-TW" altLang="en-US" sz="1800" dirty="0">
                <a:latin typeface="Calibri" panose="020F0502020204030204" pitchFamily="34" charset="0"/>
                <a:ea typeface="標楷體" panose="03000509000000000000" pitchFamily="65" charset="-120"/>
              </a:rPr>
              <a:t> 中，除了 </a:t>
            </a:r>
            <a:r>
              <a:rPr lang="en-US" altLang="zh-TW" sz="1800" dirty="0" err="1">
                <a:latin typeface="Calibri" panose="020F0502020204030204" pitchFamily="34" charset="0"/>
                <a:ea typeface="標楷體" panose="03000509000000000000" pitchFamily="65" charset="-120"/>
              </a:rPr>
              <a:t>Caffe</a:t>
            </a:r>
            <a:r>
              <a:rPr lang="zh-TW" altLang="en-US" sz="1800" dirty="0">
                <a:latin typeface="Calibri" panose="020F0502020204030204" pitchFamily="34" charset="0"/>
                <a:ea typeface="標楷體" panose="03000509000000000000" pitchFamily="65" charset="-120"/>
              </a:rPr>
              <a:t> 可以直接使用 </a:t>
            </a:r>
            <a:r>
              <a:rPr lang="en-US" altLang="zh-TW" sz="1800" dirty="0" err="1">
                <a:latin typeface="Calibri" panose="020F0502020204030204" pitchFamily="34" charset="0"/>
                <a:ea typeface="標楷體" panose="03000509000000000000" pitchFamily="65" charset="-120"/>
              </a:rPr>
              <a:t>TensorRT</a:t>
            </a:r>
            <a:r>
              <a:rPr lang="en-US" altLang="zh-TW" sz="1800" dirty="0">
                <a:latin typeface="Calibri" panose="020F0502020204030204" pitchFamily="34" charset="0"/>
                <a:ea typeface="標楷體" panose="03000509000000000000" pitchFamily="65" charset="-120"/>
              </a:rPr>
              <a:t> Parser (</a:t>
            </a:r>
            <a:r>
              <a:rPr lang="zh-TW" altLang="en-US" sz="1800" dirty="0">
                <a:latin typeface="Calibri" panose="020F0502020204030204" pitchFamily="34" charset="0"/>
                <a:ea typeface="標楷體" panose="03000509000000000000" pitchFamily="65" charset="-120"/>
              </a:rPr>
              <a:t>模型解析器</a:t>
            </a:r>
            <a:r>
              <a:rPr lang="en-US" altLang="zh-TW" sz="1800" dirty="0">
                <a:latin typeface="Calibri" panose="020F0502020204030204" pitchFamily="34" charset="0"/>
                <a:ea typeface="標楷體" panose="03000509000000000000" pitchFamily="65" charset="-120"/>
              </a:rPr>
              <a:t>) </a:t>
            </a:r>
            <a:r>
              <a:rPr lang="zh-TW" altLang="en-US" sz="1800" dirty="0">
                <a:latin typeface="Calibri" panose="020F0502020204030204" pitchFamily="34" charset="0"/>
                <a:ea typeface="標楷體" panose="03000509000000000000" pitchFamily="65" charset="-120"/>
              </a:rPr>
              <a:t>進行轉換，其餘的 </a:t>
            </a:r>
            <a:r>
              <a:rPr lang="en-US" altLang="zh-TW" sz="1800" dirty="0">
                <a:latin typeface="Calibri" panose="020F0502020204030204" pitchFamily="34" charset="0"/>
                <a:ea typeface="標楷體" panose="03000509000000000000" pitchFamily="65" charset="-120"/>
              </a:rPr>
              <a:t>Framework</a:t>
            </a:r>
            <a:r>
              <a:rPr lang="zh-TW" altLang="en-US" sz="1800" dirty="0">
                <a:latin typeface="Calibri" panose="020F0502020204030204" pitchFamily="34" charset="0"/>
                <a:ea typeface="標楷體" panose="03000509000000000000" pitchFamily="65" charset="-120"/>
              </a:rPr>
              <a:t> 需先轉成 </a:t>
            </a:r>
            <a:r>
              <a:rPr lang="en-US" altLang="zh-TW" sz="1800" dirty="0">
                <a:latin typeface="Calibri" panose="020F0502020204030204" pitchFamily="34" charset="0"/>
                <a:ea typeface="標楷體" panose="03000509000000000000" pitchFamily="65" charset="-120"/>
              </a:rPr>
              <a:t>ONNX</a:t>
            </a:r>
            <a:r>
              <a:rPr lang="zh-TW" altLang="en-US" sz="1800" dirty="0">
                <a:latin typeface="Calibri" panose="020F0502020204030204" pitchFamily="34" charset="0"/>
                <a:ea typeface="標楷體" panose="03000509000000000000" pitchFamily="65" charset="-120"/>
              </a:rPr>
              <a:t> 通用格式再用 </a:t>
            </a:r>
            <a:r>
              <a:rPr lang="en-US" altLang="zh-TW" sz="1800" dirty="0" err="1">
                <a:latin typeface="Calibri" panose="020F0502020204030204" pitchFamily="34" charset="0"/>
                <a:ea typeface="標楷體" panose="03000509000000000000" pitchFamily="65" charset="-120"/>
              </a:rPr>
              <a:t>TensorRT</a:t>
            </a:r>
            <a:r>
              <a:rPr lang="zh-TW" altLang="en-US" sz="1800" dirty="0">
                <a:latin typeface="Calibri" panose="020F0502020204030204" pitchFamily="34" charset="0"/>
                <a:ea typeface="標楷體" panose="03000509000000000000" pitchFamily="65" charset="-120"/>
              </a:rPr>
              <a:t> </a:t>
            </a:r>
            <a:r>
              <a:rPr lang="en-US" altLang="zh-TW" sz="1800" dirty="0">
                <a:latin typeface="Calibri" panose="020F0502020204030204" pitchFamily="34" charset="0"/>
                <a:ea typeface="標楷體" panose="03000509000000000000" pitchFamily="65" charset="-120"/>
              </a:rPr>
              <a:t>Parser </a:t>
            </a:r>
            <a:r>
              <a:rPr lang="zh-TW" altLang="en-US" sz="1800" dirty="0">
                <a:latin typeface="Calibri" panose="020F0502020204030204" pitchFamily="34" charset="0"/>
                <a:ea typeface="標楷體" panose="03000509000000000000" pitchFamily="65" charset="-120"/>
              </a:rPr>
              <a:t>進行轉檔。</a:t>
            </a:r>
            <a:endParaRPr lang="en-US" altLang="zh-TW" sz="1800" dirty="0">
              <a:latin typeface="Calibri" panose="020F0502020204030204" pitchFamily="34" charset="0"/>
              <a:ea typeface="標楷體" panose="03000509000000000000" pitchFamily="65" charset="-120"/>
            </a:endParaRPr>
          </a:p>
        </p:txBody>
      </p:sp>
    </p:spTree>
    <p:extLst>
      <p:ext uri="{BB962C8B-B14F-4D97-AF65-F5344CB8AC3E}">
        <p14:creationId xmlns:p14="http://schemas.microsoft.com/office/powerpoint/2010/main" val="14907818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err="1"/>
              <a:t>TensorRT</a:t>
            </a:r>
            <a:r>
              <a:rPr lang="en-US" altLang="zh-TW" dirty="0"/>
              <a:t> application with GPU solution</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026" name="Picture 2" descr="https://docs.nvidia.com/deeplearning/sdk/tensorrt-developer-guide/graphics/whatistr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13695"/>
            <a:ext cx="8767451"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9370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z="2800" dirty="0">
                <a:latin typeface="Calibri" panose="020F0502020204030204" pitchFamily="34" charset="0"/>
              </a:rPr>
              <a:t>5 Critical Factors of Deep Learning Inference</a:t>
            </a:r>
            <a:endParaRPr lang="zh-TW" altLang="en-US" sz="2800" dirty="0">
              <a:latin typeface="Calibri" panose="020F0502020204030204" pitchFamily="34" charset="0"/>
            </a:endParaRPr>
          </a:p>
        </p:txBody>
      </p:sp>
      <p:sp>
        <p:nvSpPr>
          <p:cNvPr id="3" name="內容版面配置區 2"/>
          <p:cNvSpPr>
            <a:spLocks noGrp="1"/>
          </p:cNvSpPr>
          <p:nvPr>
            <p:ph idx="1"/>
          </p:nvPr>
        </p:nvSpPr>
        <p:spPr>
          <a:xfrm>
            <a:off x="457200" y="914400"/>
            <a:ext cx="8229600" cy="3889598"/>
          </a:xfrm>
        </p:spPr>
        <p:txBody>
          <a:bodyPr>
            <a:noAutofit/>
          </a:bodyPr>
          <a:lstStyle/>
          <a:p>
            <a:pPr marL="0" indent="0">
              <a:buNone/>
            </a:pPr>
            <a:r>
              <a:rPr lang="en-US" altLang="zh-TW" sz="1600" b="1" dirty="0">
                <a:latin typeface="Calibri" panose="020F0502020204030204" pitchFamily="34" charset="0"/>
                <a:ea typeface="+mj-ea"/>
              </a:rPr>
              <a:t>Efficiency</a:t>
            </a:r>
            <a:r>
              <a:rPr lang="en-US" altLang="zh-TW" sz="1600" dirty="0">
                <a:latin typeface="Calibri" panose="020F0502020204030204" pitchFamily="34" charset="0"/>
                <a:ea typeface="+mj-ea"/>
                <a:sym typeface="Wingdings" panose="05000000000000000000" pitchFamily="2" charset="2"/>
              </a:rPr>
              <a:t>:(</a:t>
            </a:r>
            <a:r>
              <a:rPr lang="zh-TW" altLang="en-US" sz="1600" dirty="0">
                <a:latin typeface="Calibri" panose="020F0502020204030204" pitchFamily="34" charset="0"/>
                <a:ea typeface="+mj-ea"/>
                <a:sym typeface="Wingdings" panose="05000000000000000000" pitchFamily="2" charset="2"/>
              </a:rPr>
              <a:t>提高</a:t>
            </a:r>
            <a:r>
              <a:rPr lang="en-US" altLang="zh-TW" sz="1600" dirty="0">
                <a:latin typeface="Calibri" panose="020F0502020204030204" pitchFamily="34" charset="0"/>
                <a:ea typeface="+mj-ea"/>
                <a:sym typeface="Wingdings" panose="05000000000000000000" pitchFamily="2" charset="2"/>
              </a:rPr>
              <a:t>)</a:t>
            </a:r>
            <a:endParaRPr lang="en-US" altLang="zh-TW" sz="1600" dirty="0">
              <a:latin typeface="Calibri" panose="020F0502020204030204" pitchFamily="34" charset="0"/>
              <a:ea typeface="+mj-ea"/>
            </a:endParaRPr>
          </a:p>
          <a:p>
            <a:pPr marL="274320" lvl="1" indent="0">
              <a:buNone/>
            </a:pPr>
            <a:r>
              <a:rPr lang="zh-TW" altLang="en-US" sz="1600" dirty="0">
                <a:latin typeface="Calibri" panose="020F0502020204030204" pitchFamily="34" charset="0"/>
                <a:ea typeface="+mj-ea"/>
              </a:rPr>
              <a:t>每台司服器的硬體規個都是固定的情況下，為提高</a:t>
            </a:r>
            <a:r>
              <a:rPr lang="en-US" altLang="zh-TW" sz="1600" dirty="0">
                <a:latin typeface="Calibri" panose="020F0502020204030204" pitchFamily="34" charset="0"/>
                <a:ea typeface="+mj-ea"/>
              </a:rPr>
              <a:t>Throughput</a:t>
            </a:r>
            <a:r>
              <a:rPr lang="zh-TW" altLang="en-US" sz="1600" dirty="0">
                <a:latin typeface="Calibri" panose="020F0502020204030204" pitchFamily="34" charset="0"/>
                <a:ea typeface="+mj-ea"/>
              </a:rPr>
              <a:t>，增加軟體運行的效率。</a:t>
            </a:r>
            <a:endParaRPr lang="en-US" altLang="zh-TW" sz="1600" dirty="0">
              <a:latin typeface="Calibri" panose="020F0502020204030204" pitchFamily="34" charset="0"/>
              <a:ea typeface="+mj-ea"/>
            </a:endParaRPr>
          </a:p>
          <a:p>
            <a:pPr marL="0" indent="0">
              <a:buNone/>
            </a:pPr>
            <a:r>
              <a:rPr lang="en-US" altLang="zh-TW" sz="1600" b="1" dirty="0">
                <a:latin typeface="Calibri" panose="020F0502020204030204" pitchFamily="34" charset="0"/>
                <a:ea typeface="+mj-ea"/>
              </a:rPr>
              <a:t>Throughput</a:t>
            </a:r>
            <a:r>
              <a:rPr lang="en-US" altLang="zh-TW" sz="1600" dirty="0">
                <a:latin typeface="Calibri" panose="020F0502020204030204" pitchFamily="34" charset="0"/>
                <a:ea typeface="+mj-ea"/>
                <a:sym typeface="Wingdings" panose="05000000000000000000" pitchFamily="2" charset="2"/>
              </a:rPr>
              <a:t>:(</a:t>
            </a:r>
            <a:r>
              <a:rPr lang="zh-TW" altLang="en-US" sz="1600" dirty="0">
                <a:latin typeface="Calibri" panose="020F0502020204030204" pitchFamily="34" charset="0"/>
                <a:ea typeface="+mj-ea"/>
                <a:sym typeface="Wingdings" panose="05000000000000000000" pitchFamily="2" charset="2"/>
              </a:rPr>
              <a:t>提高</a:t>
            </a:r>
            <a:r>
              <a:rPr lang="en-US" altLang="zh-TW" sz="1600" dirty="0">
                <a:latin typeface="Calibri" panose="020F0502020204030204" pitchFamily="34" charset="0"/>
                <a:ea typeface="+mj-ea"/>
                <a:sym typeface="Wingdings" panose="05000000000000000000" pitchFamily="2" charset="2"/>
              </a:rPr>
              <a:t>)</a:t>
            </a:r>
            <a:endParaRPr lang="en-US" altLang="zh-TW" sz="1600" dirty="0">
              <a:latin typeface="Calibri" panose="020F0502020204030204" pitchFamily="34" charset="0"/>
              <a:ea typeface="+mj-ea"/>
            </a:endParaRPr>
          </a:p>
          <a:p>
            <a:pPr marL="274320" lvl="1" indent="0">
              <a:buNone/>
            </a:pPr>
            <a:r>
              <a:rPr lang="zh-TW" altLang="en-US" sz="1600" dirty="0">
                <a:latin typeface="Calibri" panose="020F0502020204030204" pitchFamily="34" charset="0"/>
                <a:ea typeface="+mj-ea"/>
              </a:rPr>
              <a:t>在某個時刻能輸出多少量，在這裡是指 </a:t>
            </a:r>
            <a:r>
              <a:rPr lang="en-US" altLang="zh-TW" sz="1600" dirty="0">
                <a:latin typeface="Calibri" panose="020F0502020204030204" pitchFamily="34" charset="0"/>
                <a:ea typeface="+mj-ea"/>
              </a:rPr>
              <a:t>inference/second </a:t>
            </a:r>
            <a:r>
              <a:rPr lang="zh-TW" altLang="en-US" sz="1600" dirty="0">
                <a:latin typeface="Calibri" panose="020F0502020204030204" pitchFamily="34" charset="0"/>
                <a:ea typeface="+mj-ea"/>
              </a:rPr>
              <a:t>或是</a:t>
            </a:r>
            <a:r>
              <a:rPr lang="en-US" altLang="zh-TW" sz="1600" dirty="0">
                <a:latin typeface="Calibri" panose="020F0502020204030204" pitchFamily="34" charset="0"/>
                <a:ea typeface="+mj-ea"/>
              </a:rPr>
              <a:t> samples/second</a:t>
            </a:r>
            <a:r>
              <a:rPr lang="zh-TW" altLang="en-US" sz="1600" dirty="0">
                <a:latin typeface="Calibri" panose="020F0502020204030204" pitchFamily="34" charset="0"/>
                <a:ea typeface="+mj-ea"/>
              </a:rPr>
              <a:t>，這對每</a:t>
            </a:r>
            <a:endParaRPr lang="en-US" altLang="zh-TW" sz="1600" dirty="0">
              <a:latin typeface="Calibri" panose="020F0502020204030204" pitchFamily="34" charset="0"/>
              <a:ea typeface="+mj-ea"/>
            </a:endParaRPr>
          </a:p>
          <a:p>
            <a:pPr marL="274320" lvl="1" indent="0">
              <a:buNone/>
            </a:pPr>
            <a:r>
              <a:rPr lang="zh-TW" altLang="en-US" sz="1600" dirty="0">
                <a:latin typeface="Calibri" panose="020F0502020204030204" pitchFamily="34" charset="0"/>
                <a:ea typeface="+mj-ea"/>
              </a:rPr>
              <a:t>台機器是否能高校的運作至關重要。</a:t>
            </a:r>
            <a:endParaRPr lang="en-US" altLang="zh-TW" sz="1600" dirty="0">
              <a:latin typeface="Calibri" panose="020F0502020204030204" pitchFamily="34" charset="0"/>
              <a:ea typeface="+mj-ea"/>
            </a:endParaRPr>
          </a:p>
          <a:p>
            <a:pPr marL="0" indent="0">
              <a:buNone/>
            </a:pPr>
            <a:r>
              <a:rPr lang="en-US" altLang="zh-TW" sz="1600" b="1" dirty="0">
                <a:latin typeface="Calibri" panose="020F0502020204030204" pitchFamily="34" charset="0"/>
                <a:ea typeface="+mj-ea"/>
              </a:rPr>
              <a:t>Latency</a:t>
            </a:r>
            <a:r>
              <a:rPr lang="en-US" altLang="zh-TW" sz="1600" dirty="0">
                <a:latin typeface="Calibri" panose="020F0502020204030204" pitchFamily="34" charset="0"/>
                <a:ea typeface="+mj-ea"/>
                <a:sym typeface="Wingdings" panose="05000000000000000000" pitchFamily="2" charset="2"/>
              </a:rPr>
              <a:t>:(</a:t>
            </a:r>
            <a:r>
              <a:rPr lang="zh-TW" altLang="en-US" sz="1600" dirty="0">
                <a:latin typeface="Calibri" panose="020F0502020204030204" pitchFamily="34" charset="0"/>
                <a:ea typeface="+mj-ea"/>
                <a:sym typeface="Wingdings" panose="05000000000000000000" pitchFamily="2" charset="2"/>
              </a:rPr>
              <a:t>降低</a:t>
            </a:r>
            <a:r>
              <a:rPr lang="en-US" altLang="zh-TW" sz="1600" dirty="0">
                <a:latin typeface="Calibri" panose="020F0502020204030204" pitchFamily="34" charset="0"/>
                <a:ea typeface="+mj-ea"/>
                <a:sym typeface="Wingdings" panose="05000000000000000000" pitchFamily="2" charset="2"/>
              </a:rPr>
              <a:t>)</a:t>
            </a:r>
            <a:endParaRPr lang="en-US" altLang="zh-TW" sz="1600" dirty="0">
              <a:latin typeface="Calibri" panose="020F0502020204030204" pitchFamily="34" charset="0"/>
              <a:ea typeface="+mj-ea"/>
            </a:endParaRPr>
          </a:p>
          <a:p>
            <a:pPr marL="274320" lvl="1" indent="0">
              <a:buNone/>
            </a:pPr>
            <a:r>
              <a:rPr lang="zh-TW" altLang="en-US" sz="1600" dirty="0">
                <a:latin typeface="Calibri" panose="020F0502020204030204" pitchFamily="34" charset="0"/>
                <a:ea typeface="+mj-ea"/>
              </a:rPr>
              <a:t>執行 </a:t>
            </a:r>
            <a:r>
              <a:rPr lang="en-US" altLang="zh-TW" sz="1600" dirty="0">
                <a:latin typeface="Calibri" panose="020F0502020204030204" pitchFamily="34" charset="0"/>
                <a:ea typeface="+mj-ea"/>
              </a:rPr>
              <a:t>inference </a:t>
            </a:r>
            <a:r>
              <a:rPr lang="zh-TW" altLang="en-US" sz="1600" dirty="0">
                <a:latin typeface="Calibri" panose="020F0502020204030204" pitchFamily="34" charset="0"/>
                <a:ea typeface="+mj-ea"/>
              </a:rPr>
              <a:t>的時間通常以毫秒為單位，低延遲不但可以降機整體預測的時間，也增加軟體的流暢度。</a:t>
            </a:r>
            <a:endParaRPr lang="en-US" altLang="zh-TW" sz="1600" dirty="0">
              <a:latin typeface="Calibri" panose="020F0502020204030204" pitchFamily="34" charset="0"/>
              <a:ea typeface="+mj-ea"/>
            </a:endParaRPr>
          </a:p>
          <a:p>
            <a:pPr marL="0" indent="0">
              <a:buNone/>
            </a:pPr>
            <a:r>
              <a:rPr lang="en-US" altLang="zh-TW" sz="1600" b="1" dirty="0">
                <a:latin typeface="Calibri" panose="020F0502020204030204" pitchFamily="34" charset="0"/>
                <a:ea typeface="+mj-ea"/>
              </a:rPr>
              <a:t>Accuracy</a:t>
            </a:r>
            <a:r>
              <a:rPr lang="en-US" altLang="zh-TW" sz="1600" dirty="0">
                <a:latin typeface="Calibri" panose="020F0502020204030204" pitchFamily="34" charset="0"/>
                <a:ea typeface="+mj-ea"/>
                <a:sym typeface="Wingdings" panose="05000000000000000000" pitchFamily="2" charset="2"/>
              </a:rPr>
              <a:t>:(</a:t>
            </a:r>
            <a:r>
              <a:rPr lang="zh-TW" altLang="en-US" sz="1600" dirty="0">
                <a:latin typeface="Calibri" panose="020F0502020204030204" pitchFamily="34" charset="0"/>
                <a:ea typeface="+mj-ea"/>
                <a:sym typeface="Wingdings" panose="05000000000000000000" pitchFamily="2" charset="2"/>
              </a:rPr>
              <a:t>維持</a:t>
            </a:r>
            <a:r>
              <a:rPr lang="en-US" altLang="zh-TW" sz="1600" dirty="0">
                <a:latin typeface="Calibri" panose="020F0502020204030204" pitchFamily="34" charset="0"/>
                <a:ea typeface="+mj-ea"/>
                <a:sym typeface="Wingdings" panose="05000000000000000000" pitchFamily="2" charset="2"/>
              </a:rPr>
              <a:t>)</a:t>
            </a:r>
            <a:endParaRPr lang="en-US" altLang="zh-TW" sz="1600" dirty="0">
              <a:latin typeface="Calibri" panose="020F0502020204030204" pitchFamily="34" charset="0"/>
              <a:ea typeface="+mj-ea"/>
            </a:endParaRPr>
          </a:p>
          <a:p>
            <a:pPr marL="274320" lvl="1" indent="0">
              <a:buNone/>
            </a:pPr>
            <a:r>
              <a:rPr lang="zh-TW" altLang="en-US" sz="1600" dirty="0">
                <a:latin typeface="Calibri" panose="020F0502020204030204" pitchFamily="34" charset="0"/>
                <a:ea typeface="+mj-ea"/>
              </a:rPr>
              <a:t>一個訓練過後的神經網路，用於 </a:t>
            </a:r>
            <a:r>
              <a:rPr lang="en-US" altLang="zh-TW" sz="1600" dirty="0">
                <a:latin typeface="Calibri" panose="020F0502020204030204" pitchFamily="34" charset="0"/>
                <a:ea typeface="+mj-ea"/>
              </a:rPr>
              <a:t>inference</a:t>
            </a:r>
            <a:r>
              <a:rPr lang="zh-TW" altLang="en-US" sz="1600" dirty="0">
                <a:latin typeface="Calibri" panose="020F0502020204030204" pitchFamily="34" charset="0"/>
                <a:ea typeface="+mj-ea"/>
              </a:rPr>
              <a:t> 時正確預測的能力。</a:t>
            </a:r>
            <a:endParaRPr lang="en-US" altLang="zh-TW" sz="1600" dirty="0">
              <a:latin typeface="Calibri" panose="020F0502020204030204" pitchFamily="34" charset="0"/>
              <a:ea typeface="+mj-ea"/>
            </a:endParaRPr>
          </a:p>
          <a:p>
            <a:pPr marL="0" indent="0">
              <a:buNone/>
            </a:pPr>
            <a:r>
              <a:rPr lang="en-US" altLang="zh-TW" sz="1600" b="1" dirty="0">
                <a:latin typeface="Calibri" panose="020F0502020204030204" pitchFamily="34" charset="0"/>
                <a:ea typeface="+mj-ea"/>
              </a:rPr>
              <a:t>Memory usage</a:t>
            </a:r>
            <a:r>
              <a:rPr lang="en-US" altLang="zh-TW" sz="1600" dirty="0">
                <a:latin typeface="Calibri" panose="020F0502020204030204" pitchFamily="34" charset="0"/>
                <a:ea typeface="+mj-ea"/>
                <a:sym typeface="Wingdings" panose="05000000000000000000" pitchFamily="2" charset="2"/>
              </a:rPr>
              <a:t>:(</a:t>
            </a:r>
            <a:r>
              <a:rPr lang="zh-TW" altLang="en-US" sz="1600" dirty="0">
                <a:latin typeface="Calibri" panose="020F0502020204030204" pitchFamily="34" charset="0"/>
                <a:ea typeface="+mj-ea"/>
                <a:sym typeface="Wingdings" panose="05000000000000000000" pitchFamily="2" charset="2"/>
              </a:rPr>
              <a:t>降低</a:t>
            </a:r>
            <a:r>
              <a:rPr lang="en-US" altLang="zh-TW" sz="1600" dirty="0">
                <a:latin typeface="Calibri" panose="020F0502020204030204" pitchFamily="34" charset="0"/>
                <a:ea typeface="+mj-ea"/>
                <a:sym typeface="Wingdings" panose="05000000000000000000" pitchFamily="2" charset="2"/>
              </a:rPr>
              <a:t>)</a:t>
            </a:r>
            <a:endParaRPr lang="en-US" altLang="zh-TW" sz="1600" dirty="0">
              <a:latin typeface="Calibri" panose="020F0502020204030204" pitchFamily="34" charset="0"/>
              <a:ea typeface="+mj-ea"/>
            </a:endParaRPr>
          </a:p>
          <a:p>
            <a:pPr marL="274320" lvl="1" indent="0">
              <a:buNone/>
            </a:pPr>
            <a:r>
              <a:rPr lang="zh-TW" altLang="en-US" sz="1600" dirty="0">
                <a:latin typeface="Calibri" panose="020F0502020204030204" pitchFamily="34" charset="0"/>
                <a:ea typeface="+mj-ea"/>
              </a:rPr>
              <a:t>系統在部屬神經網路模型時，如模型太大會導致占用到太多記憶體，有效降低模型占用的記憶體資源也非常重要。</a:t>
            </a:r>
            <a:endParaRPr lang="en-US" altLang="zh-TW" sz="1600" dirty="0">
              <a:latin typeface="Calibri" panose="020F0502020204030204" pitchFamily="34" charset="0"/>
              <a:ea typeface="+mj-ea"/>
            </a:endParaRPr>
          </a:p>
          <a:p>
            <a:pPr marL="0" indent="0">
              <a:buNone/>
            </a:pPr>
            <a:endParaRPr lang="zh-TW" altLang="en-US" sz="1600" dirty="0">
              <a:latin typeface="Calibri" panose="020F0502020204030204" pitchFamily="34" charset="0"/>
              <a:ea typeface="+mj-ea"/>
            </a:endParaRPr>
          </a:p>
        </p:txBody>
      </p:sp>
    </p:spTree>
    <p:extLst>
      <p:ext uri="{BB962C8B-B14F-4D97-AF65-F5344CB8AC3E}">
        <p14:creationId xmlns:p14="http://schemas.microsoft.com/office/powerpoint/2010/main" val="20114236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4" y="2803188"/>
            <a:ext cx="8187511" cy="497905"/>
          </a:xfrm>
          <a:prstGeom prst="rect">
            <a:avLst/>
          </a:prstGeom>
        </p:spPr>
        <p:txBody>
          <a:bodyPr vert="horz" lIns="68580" tIns="34290" rIns="68580" bIns="34290" rtlCol="0" anchor="ctr">
            <a:noAutofit/>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en-US" altLang="zh-TW" sz="3600" dirty="0"/>
              <a:t>Windows </a:t>
            </a:r>
            <a:r>
              <a:rPr lang="zh-TW" altLang="en-US" sz="3600" dirty="0"/>
              <a:t>遠端連線</a:t>
            </a:r>
            <a:endParaRPr lang="zh-TW" altLang="en-US" sz="3600" b="0" cap="none" dirty="0">
              <a:latin typeface="Calibri" panose="020F0502020204030204" pitchFamily="34" charset="0"/>
              <a:cs typeface="Microsoft JhengHei" charset="-120"/>
            </a:endParaRPr>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818058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99592" y="205978"/>
            <a:ext cx="7787208" cy="925612"/>
          </a:xfrm>
        </p:spPr>
        <p:txBody>
          <a:bodyPr>
            <a:noAutofit/>
          </a:bodyPr>
          <a:lstStyle/>
          <a:p>
            <a:r>
              <a:rPr lang="en-US" altLang="zh-TW" sz="2800" dirty="0"/>
              <a:t>The build phase performs the following optimizations on the layer graph</a:t>
            </a:r>
            <a:endParaRPr lang="zh-TW" altLang="en-US" sz="2800" dirty="0"/>
          </a:p>
        </p:txBody>
      </p:sp>
      <p:sp>
        <p:nvSpPr>
          <p:cNvPr id="3" name="內容版面配置區 2"/>
          <p:cNvSpPr>
            <a:spLocks noGrp="1"/>
          </p:cNvSpPr>
          <p:nvPr>
            <p:ph idx="1"/>
          </p:nvPr>
        </p:nvSpPr>
        <p:spPr>
          <a:xfrm>
            <a:off x="457200" y="1203598"/>
            <a:ext cx="8229600" cy="3391024"/>
          </a:xfrm>
        </p:spPr>
        <p:txBody>
          <a:bodyPr>
            <a:normAutofit/>
          </a:bodyPr>
          <a:lstStyle/>
          <a:p>
            <a:r>
              <a:rPr lang="en-US" altLang="zh-TW" dirty="0"/>
              <a:t>Elimination of layers whose outputs are not used</a:t>
            </a:r>
          </a:p>
          <a:p>
            <a:r>
              <a:rPr lang="en-US" altLang="zh-TW" dirty="0"/>
              <a:t>Elimination of operations which are equivalent to no-op</a:t>
            </a:r>
          </a:p>
          <a:p>
            <a:r>
              <a:rPr lang="en-US" altLang="zh-TW" dirty="0"/>
              <a:t>Fusion of convolution, bias and </a:t>
            </a:r>
            <a:r>
              <a:rPr lang="en-US" altLang="zh-TW" dirty="0" err="1"/>
              <a:t>ReLU</a:t>
            </a:r>
            <a:r>
              <a:rPr lang="en-US" altLang="zh-TW" dirty="0"/>
              <a:t> operations</a:t>
            </a:r>
          </a:p>
          <a:p>
            <a:r>
              <a:rPr lang="en-US" altLang="zh-TW" dirty="0"/>
              <a:t>Aggregation of operations with sufficiently similar parameters and the same source tensor (for example, the 1x1 convolutions in </a:t>
            </a:r>
            <a:r>
              <a:rPr lang="en-US" altLang="zh-TW" dirty="0" err="1"/>
              <a:t>GoogleNet</a:t>
            </a:r>
            <a:r>
              <a:rPr lang="en-US" altLang="zh-TW" dirty="0"/>
              <a:t> v5’s inception module)</a:t>
            </a:r>
          </a:p>
          <a:p>
            <a:r>
              <a:rPr lang="en-US" altLang="zh-TW" dirty="0"/>
              <a:t>Merging of concatenation layers by directing layer outputs to the correct eventual destination.</a:t>
            </a:r>
          </a:p>
        </p:txBody>
      </p:sp>
    </p:spTree>
    <p:extLst>
      <p:ext uri="{BB962C8B-B14F-4D97-AF65-F5344CB8AC3E}">
        <p14:creationId xmlns:p14="http://schemas.microsoft.com/office/powerpoint/2010/main" val="42334678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14300"/>
            <a:ext cx="8229600" cy="653563"/>
          </a:xfrm>
        </p:spPr>
        <p:txBody>
          <a:bodyPr>
            <a:normAutofit/>
          </a:bodyPr>
          <a:lstStyle/>
          <a:p>
            <a:r>
              <a:rPr lang="en-US" altLang="zh-TW" dirty="0"/>
              <a:t>Fuse network layers</a:t>
            </a:r>
            <a:endParaRPr lang="zh-TW" altLang="en-US" dirty="0"/>
          </a:p>
        </p:txBody>
      </p:sp>
      <p:pic>
        <p:nvPicPr>
          <p:cNvPr id="1026" name="Picture 2" descr="Figure 3. An example convolutional neural network with multiple convolutional and activation laye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1275606"/>
            <a:ext cx="5904656" cy="3488651"/>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2411760" y="843174"/>
            <a:ext cx="5040560" cy="461665"/>
          </a:xfrm>
          <a:prstGeom prst="rect">
            <a:avLst/>
          </a:prstGeom>
          <a:noFill/>
        </p:spPr>
        <p:txBody>
          <a:bodyPr wrap="square" rtlCol="0">
            <a:spAutoFit/>
          </a:bodyPr>
          <a:lstStyle/>
          <a:p>
            <a:r>
              <a:rPr lang="en-US" altLang="zh-TW" sz="2400" dirty="0">
                <a:solidFill>
                  <a:schemeClr val="accent3">
                    <a:lumMod val="50000"/>
                  </a:schemeClr>
                </a:solidFill>
              </a:rPr>
              <a:t>Inception structure in </a:t>
            </a:r>
            <a:r>
              <a:rPr lang="en-US" altLang="zh-TW" sz="2400" dirty="0" err="1">
                <a:solidFill>
                  <a:schemeClr val="accent3">
                    <a:lumMod val="50000"/>
                  </a:schemeClr>
                </a:solidFill>
              </a:rPr>
              <a:t>googlenet</a:t>
            </a:r>
            <a:endParaRPr lang="zh-TW" altLang="en-US" sz="2400" dirty="0">
              <a:solidFill>
                <a:schemeClr val="accent3">
                  <a:lumMod val="50000"/>
                </a:schemeClr>
              </a:solidFill>
            </a:endParaRPr>
          </a:p>
        </p:txBody>
      </p:sp>
    </p:spTree>
    <p:extLst>
      <p:ext uri="{BB962C8B-B14F-4D97-AF65-F5344CB8AC3E}">
        <p14:creationId xmlns:p14="http://schemas.microsoft.com/office/powerpoint/2010/main" val="21872875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83071" y="63796"/>
            <a:ext cx="7643192" cy="646077"/>
          </a:xfrm>
        </p:spPr>
        <p:txBody>
          <a:bodyPr>
            <a:normAutofit fontScale="90000"/>
          </a:bodyPr>
          <a:lstStyle/>
          <a:p>
            <a:r>
              <a:rPr lang="en-US" altLang="zh-TW" dirty="0"/>
              <a:t>Graph optimization - Vertical fusion</a:t>
            </a:r>
            <a:endParaRPr lang="zh-TW" altLang="en-US" dirty="0"/>
          </a:p>
        </p:txBody>
      </p:sp>
      <p:grpSp>
        <p:nvGrpSpPr>
          <p:cNvPr id="14" name="群組 13"/>
          <p:cNvGrpSpPr/>
          <p:nvPr/>
        </p:nvGrpSpPr>
        <p:grpSpPr>
          <a:xfrm>
            <a:off x="0" y="915566"/>
            <a:ext cx="8256961" cy="3845860"/>
            <a:chOff x="0" y="915566"/>
            <a:chExt cx="8256961" cy="3845860"/>
          </a:xfrm>
        </p:grpSpPr>
        <p:pic>
          <p:nvPicPr>
            <p:cNvPr id="2050" name="Picture 2" descr="&quot;Fig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915566"/>
              <a:ext cx="6421265" cy="3845860"/>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1439035" y="2237525"/>
              <a:ext cx="432048" cy="28803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988935"/>
              <a:ext cx="1275567" cy="798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0" y="1916927"/>
              <a:ext cx="3347864" cy="9428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 name="手繪多邊形 12"/>
          <p:cNvSpPr/>
          <p:nvPr/>
        </p:nvSpPr>
        <p:spPr>
          <a:xfrm>
            <a:off x="1878120" y="1697528"/>
            <a:ext cx="4853354" cy="2180493"/>
          </a:xfrm>
          <a:custGeom>
            <a:avLst/>
            <a:gdLst>
              <a:gd name="connsiteX0" fmla="*/ 23446 w 4853354"/>
              <a:gd name="connsiteY0" fmla="*/ 0 h 2180493"/>
              <a:gd name="connsiteX1" fmla="*/ 0 w 4853354"/>
              <a:gd name="connsiteY1" fmla="*/ 1359877 h 2180493"/>
              <a:gd name="connsiteX2" fmla="*/ 855785 w 4853354"/>
              <a:gd name="connsiteY2" fmla="*/ 1371600 h 2180493"/>
              <a:gd name="connsiteX3" fmla="*/ 867508 w 4853354"/>
              <a:gd name="connsiteY3" fmla="*/ 2180493 h 2180493"/>
              <a:gd name="connsiteX4" fmla="*/ 4853354 w 4853354"/>
              <a:gd name="connsiteY4" fmla="*/ 2168770 h 2180493"/>
              <a:gd name="connsiteX5" fmla="*/ 4829908 w 4853354"/>
              <a:gd name="connsiteY5" fmla="*/ 1078523 h 2180493"/>
              <a:gd name="connsiteX6" fmla="*/ 1547446 w 4853354"/>
              <a:gd name="connsiteY6" fmla="*/ 1113693 h 2180493"/>
              <a:gd name="connsiteX7" fmla="*/ 1547446 w 4853354"/>
              <a:gd name="connsiteY7" fmla="*/ 58616 h 2180493"/>
              <a:gd name="connsiteX8" fmla="*/ 0 w 4853354"/>
              <a:gd name="connsiteY8" fmla="*/ 58616 h 2180493"/>
              <a:gd name="connsiteX9" fmla="*/ 0 w 4853354"/>
              <a:gd name="connsiteY9" fmla="*/ 58616 h 2180493"/>
              <a:gd name="connsiteX10" fmla="*/ 23446 w 4853354"/>
              <a:gd name="connsiteY10" fmla="*/ 0 h 218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3354" h="2180493">
                <a:moveTo>
                  <a:pt x="23446" y="0"/>
                </a:moveTo>
                <a:lnTo>
                  <a:pt x="0" y="1359877"/>
                </a:lnTo>
                <a:lnTo>
                  <a:pt x="855785" y="1371600"/>
                </a:lnTo>
                <a:lnTo>
                  <a:pt x="867508" y="2180493"/>
                </a:lnTo>
                <a:lnTo>
                  <a:pt x="4853354" y="2168770"/>
                </a:lnTo>
                <a:lnTo>
                  <a:pt x="4829908" y="1078523"/>
                </a:lnTo>
                <a:lnTo>
                  <a:pt x="1547446" y="1113693"/>
                </a:lnTo>
                <a:lnTo>
                  <a:pt x="1547446" y="58616"/>
                </a:lnTo>
                <a:lnTo>
                  <a:pt x="0" y="58616"/>
                </a:lnTo>
                <a:lnTo>
                  <a:pt x="0" y="58616"/>
                </a:lnTo>
                <a:lnTo>
                  <a:pt x="23446" y="0"/>
                </a:lnTo>
                <a:close/>
              </a:path>
            </a:pathLst>
          </a:custGeom>
          <a:noFill/>
          <a:ln w="57150">
            <a:solidFill>
              <a:schemeClr val="tx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076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87624" y="145220"/>
            <a:ext cx="7715200" cy="646077"/>
          </a:xfrm>
        </p:spPr>
        <p:txBody>
          <a:bodyPr>
            <a:normAutofit fontScale="90000"/>
          </a:bodyPr>
          <a:lstStyle/>
          <a:p>
            <a:r>
              <a:rPr lang="en-US" altLang="zh-TW" dirty="0"/>
              <a:t>Graph optimization -Horizontal fusion</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074" name="Picture 2" descr="&quot;Fig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672" y="972076"/>
            <a:ext cx="6097415" cy="370279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接點 4"/>
          <p:cNvCxnSpPr/>
          <p:nvPr/>
        </p:nvCxnSpPr>
        <p:spPr>
          <a:xfrm>
            <a:off x="3635896" y="4443958"/>
            <a:ext cx="165618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3310244" y="1635646"/>
            <a:ext cx="165618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31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Graph optimization </a:t>
            </a:r>
            <a:r>
              <a:rPr lang="en-US" altLang="zh-TW" dirty="0" err="1"/>
              <a:t>concat</a:t>
            </a:r>
            <a:r>
              <a:rPr lang="en-US" altLang="zh-TW" dirty="0"/>
              <a:t> elision</a:t>
            </a:r>
            <a:endParaRPr lang="zh-TW" altLang="en-US" dirty="0"/>
          </a:p>
        </p:txBody>
      </p:sp>
      <p:pic>
        <p:nvPicPr>
          <p:cNvPr id="9" name="圖片 8"/>
          <p:cNvPicPr>
            <a:picLocks noChangeAspect="1"/>
          </p:cNvPicPr>
          <p:nvPr/>
        </p:nvPicPr>
        <p:blipFill>
          <a:blip r:embed="rId3"/>
          <a:stretch>
            <a:fillRect/>
          </a:stretch>
        </p:blipFill>
        <p:spPr>
          <a:xfrm>
            <a:off x="1259632" y="1008710"/>
            <a:ext cx="6282688" cy="3514700"/>
          </a:xfrm>
          <a:prstGeom prst="rect">
            <a:avLst/>
          </a:prstGeom>
        </p:spPr>
      </p:pic>
      <p:sp>
        <p:nvSpPr>
          <p:cNvPr id="10" name="矩形 9"/>
          <p:cNvSpPr/>
          <p:nvPr/>
        </p:nvSpPr>
        <p:spPr>
          <a:xfrm>
            <a:off x="1331640" y="1707654"/>
            <a:ext cx="4536504" cy="216024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012160" y="1677688"/>
            <a:ext cx="1530160" cy="2190206"/>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2480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reduces kernel launches</a:t>
            </a:r>
            <a:endParaRPr lang="zh-TW" altLang="en-US" dirty="0"/>
          </a:p>
        </p:txBody>
      </p:sp>
      <p:sp>
        <p:nvSpPr>
          <p:cNvPr id="3" name="內容版面配置區 2"/>
          <p:cNvSpPr>
            <a:spLocks noGrp="1"/>
          </p:cNvSpPr>
          <p:nvPr>
            <p:ph idx="1"/>
          </p:nvPr>
        </p:nvSpPr>
        <p:spPr/>
        <p:txBody>
          <a:bodyPr/>
          <a:lstStyle/>
          <a:p>
            <a:endParaRPr lang="zh-TW" altLang="en-US" dirty="0"/>
          </a:p>
        </p:txBody>
      </p:sp>
      <p:grpSp>
        <p:nvGrpSpPr>
          <p:cNvPr id="5" name="群組 4"/>
          <p:cNvGrpSpPr/>
          <p:nvPr/>
        </p:nvGrpSpPr>
        <p:grpSpPr>
          <a:xfrm>
            <a:off x="97614" y="1059582"/>
            <a:ext cx="8928992" cy="3424890"/>
            <a:chOff x="97614" y="1059582"/>
            <a:chExt cx="8928992" cy="3424890"/>
          </a:xfrm>
        </p:grpSpPr>
        <p:pic>
          <p:nvPicPr>
            <p:cNvPr id="2050" name="Picture 2" descr="Figure 4. TensorRT’s vertical and horizontal layer fusion and layer elimination optimizations simplify the GoogLeNet Inception module graph, reducing computation and memory over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4" y="1059582"/>
              <a:ext cx="8928992" cy="317537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242703" y="4207473"/>
              <a:ext cx="4572000" cy="276999"/>
            </a:xfrm>
            <a:prstGeom prst="rect">
              <a:avLst/>
            </a:prstGeom>
          </p:spPr>
          <p:txBody>
            <a:bodyPr>
              <a:spAutoFit/>
            </a:bodyPr>
            <a:lstStyle/>
            <a:p>
              <a:r>
                <a:rPr lang="en-US" altLang="zh-TW" sz="1200" dirty="0">
                  <a:hlinkClick r:id="rId4"/>
                </a:rPr>
                <a:t>https://devblogs.nvidia.com/tensorrt-3-faster-tensorflow-inference/</a:t>
              </a:r>
              <a:endParaRPr lang="zh-TW" altLang="en-US" sz="1200" dirty="0"/>
            </a:p>
          </p:txBody>
        </p:sp>
      </p:grpSp>
    </p:spTree>
    <p:extLst>
      <p:ext uri="{BB962C8B-B14F-4D97-AF65-F5344CB8AC3E}">
        <p14:creationId xmlns:p14="http://schemas.microsoft.com/office/powerpoint/2010/main" val="6480413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Fusion layers of Network</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635646"/>
            <a:ext cx="8568952" cy="1529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92857" y="3291830"/>
            <a:ext cx="4572000" cy="276999"/>
          </a:xfrm>
          <a:prstGeom prst="rect">
            <a:avLst/>
          </a:prstGeom>
        </p:spPr>
        <p:txBody>
          <a:bodyPr>
            <a:spAutoFit/>
          </a:bodyPr>
          <a:lstStyle/>
          <a:p>
            <a:r>
              <a:rPr lang="en-US" altLang="zh-TW" sz="1200" dirty="0">
                <a:hlinkClick r:id="rId4"/>
              </a:rPr>
              <a:t>https://devblogs.nvidia.com/tensorrt-3-faster-tensorflow-inference/</a:t>
            </a:r>
            <a:endParaRPr lang="zh-TW" altLang="en-US" sz="1200" dirty="0"/>
          </a:p>
        </p:txBody>
      </p:sp>
      <p:sp>
        <p:nvSpPr>
          <p:cNvPr id="4" name="矩形 3"/>
          <p:cNvSpPr/>
          <p:nvPr/>
        </p:nvSpPr>
        <p:spPr>
          <a:xfrm>
            <a:off x="371189" y="3943409"/>
            <a:ext cx="4572000" cy="646331"/>
          </a:xfrm>
          <a:prstGeom prst="rect">
            <a:avLst/>
          </a:prstGeom>
        </p:spPr>
        <p:txBody>
          <a:bodyPr>
            <a:spAutoFit/>
          </a:bodyPr>
          <a:lstStyle/>
          <a:p>
            <a:r>
              <a:rPr lang="en-US" altLang="zh-TW" sz="1200" dirty="0" err="1"/>
              <a:t>tensorrt</a:t>
            </a:r>
            <a:r>
              <a:rPr lang="en-US" altLang="zh-TW" sz="1200" dirty="0"/>
              <a:t>-developer-guide</a:t>
            </a:r>
          </a:p>
          <a:p>
            <a:r>
              <a:rPr lang="en-US" altLang="zh-TW" sz="1200" dirty="0">
                <a:hlinkClick r:id="rId5"/>
              </a:rPr>
              <a:t>https://docs.nvidia.com/deeplearning/sdk/tensorrt-developer-guide/index.html#dla_layers</a:t>
            </a:r>
            <a:endParaRPr lang="zh-TW" altLang="en-US" sz="1200" dirty="0"/>
          </a:p>
        </p:txBody>
      </p:sp>
    </p:spTree>
    <p:extLst>
      <p:ext uri="{BB962C8B-B14F-4D97-AF65-F5344CB8AC3E}">
        <p14:creationId xmlns:p14="http://schemas.microsoft.com/office/powerpoint/2010/main" val="9332457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14300"/>
            <a:ext cx="8229600" cy="553917"/>
          </a:xfrm>
        </p:spPr>
        <p:txBody>
          <a:bodyPr>
            <a:normAutofit fontScale="90000"/>
          </a:bodyPr>
          <a:lstStyle/>
          <a:p>
            <a:r>
              <a:rPr lang="en-US" altLang="zh-TW" dirty="0"/>
              <a:t>benchmark test</a:t>
            </a:r>
            <a:endParaRPr lang="zh-TW" altLang="en-US" dirty="0"/>
          </a:p>
        </p:txBody>
      </p:sp>
      <p:pic>
        <p:nvPicPr>
          <p:cNvPr id="4100"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19098" y="2283718"/>
            <a:ext cx="3888432" cy="868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242" y="668217"/>
            <a:ext cx="5054587" cy="3842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395536" y="4484472"/>
            <a:ext cx="4572000" cy="276999"/>
          </a:xfrm>
          <a:prstGeom prst="rect">
            <a:avLst/>
          </a:prstGeom>
        </p:spPr>
        <p:txBody>
          <a:bodyPr>
            <a:spAutoFit/>
          </a:bodyPr>
          <a:lstStyle/>
          <a:p>
            <a:r>
              <a:rPr lang="en-US" altLang="zh-TW" sz="1200" dirty="0">
                <a:hlinkClick r:id="rId5"/>
              </a:rPr>
              <a:t>https://devblogs.nvidia.com/tensorrt-3-faster-tensorflow-inference/</a:t>
            </a:r>
            <a:endParaRPr lang="zh-TW" altLang="en-US" sz="1200" dirty="0"/>
          </a:p>
        </p:txBody>
      </p:sp>
    </p:spTree>
    <p:extLst>
      <p:ext uri="{BB962C8B-B14F-4D97-AF65-F5344CB8AC3E}">
        <p14:creationId xmlns:p14="http://schemas.microsoft.com/office/powerpoint/2010/main" val="30232089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BERT model -- </a:t>
            </a:r>
            <a:r>
              <a:rPr lang="en-US" altLang="zh-TW" dirty="0" err="1"/>
              <a:t>TensorFlow</a:t>
            </a:r>
            <a:endParaRPr lang="zh-TW" altLang="en-US" dirty="0"/>
          </a:p>
        </p:txBody>
      </p:sp>
      <p:sp>
        <p:nvSpPr>
          <p:cNvPr id="4" name="矩形 3"/>
          <p:cNvSpPr/>
          <p:nvPr/>
        </p:nvSpPr>
        <p:spPr>
          <a:xfrm>
            <a:off x="2123728" y="4731990"/>
            <a:ext cx="6696744" cy="253916"/>
          </a:xfrm>
          <a:prstGeom prst="rect">
            <a:avLst/>
          </a:prstGeom>
        </p:spPr>
        <p:txBody>
          <a:bodyPr wrap="square">
            <a:spAutoFit/>
          </a:bodyPr>
          <a:lstStyle/>
          <a:p>
            <a:r>
              <a:rPr lang="en-US" altLang="zh-TW" sz="1050" dirty="0">
                <a:hlinkClick r:id="rId3"/>
              </a:rPr>
              <a:t>https://github.com/NVIDIA/DeepLearningExamples/tree/master/TensorFlow/LanguageModeling/BERT</a:t>
            </a:r>
            <a:endParaRPr lang="zh-TW" altLang="en-US" sz="1050" dirty="0"/>
          </a:p>
        </p:txBody>
      </p:sp>
      <p:sp>
        <p:nvSpPr>
          <p:cNvPr id="5" name="矩形 4"/>
          <p:cNvSpPr/>
          <p:nvPr/>
        </p:nvSpPr>
        <p:spPr>
          <a:xfrm>
            <a:off x="467544" y="921082"/>
            <a:ext cx="4572000" cy="276999"/>
          </a:xfrm>
          <a:prstGeom prst="rect">
            <a:avLst/>
          </a:prstGeom>
        </p:spPr>
        <p:txBody>
          <a:bodyPr>
            <a:spAutoFit/>
          </a:bodyPr>
          <a:lstStyle/>
          <a:p>
            <a:r>
              <a:rPr lang="en-US" altLang="zh-TW" sz="1200" dirty="0"/>
              <a:t>Inference performance: NVIDIA DGX-2 (1x V100 32G)</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221347"/>
            <a:ext cx="7137995" cy="3401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5012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Jasper model -- </a:t>
            </a:r>
            <a:r>
              <a:rPr lang="en-US" altLang="zh-TW" dirty="0" err="1"/>
              <a:t>PyTorch</a:t>
            </a:r>
            <a:endParaRPr lang="zh-TW" altLang="en-US" dirty="0"/>
          </a:p>
        </p:txBody>
      </p:sp>
      <p:sp>
        <p:nvSpPr>
          <p:cNvPr id="4" name="矩形 3"/>
          <p:cNvSpPr/>
          <p:nvPr/>
        </p:nvSpPr>
        <p:spPr>
          <a:xfrm>
            <a:off x="2843808" y="4625866"/>
            <a:ext cx="5688632" cy="253916"/>
          </a:xfrm>
          <a:prstGeom prst="rect">
            <a:avLst/>
          </a:prstGeom>
        </p:spPr>
        <p:txBody>
          <a:bodyPr wrap="square">
            <a:spAutoFit/>
          </a:bodyPr>
          <a:lstStyle/>
          <a:p>
            <a:r>
              <a:rPr lang="en-US" altLang="zh-TW" sz="1050" dirty="0">
                <a:hlinkClick r:id="rId3"/>
              </a:rPr>
              <a:t>https://github.com/NVIDIA/DeepLearningExamples/tree/master/PyTorch/SpeechRecognition/Jasper</a:t>
            </a:r>
            <a:endParaRPr lang="zh-TW" altLang="en-US" sz="1050" dirty="0"/>
          </a:p>
        </p:txBody>
      </p:sp>
      <p:graphicFrame>
        <p:nvGraphicFramePr>
          <p:cNvPr id="7" name="內容版面配置區 5"/>
          <p:cNvGraphicFramePr>
            <a:graphicFrameLocks/>
          </p:cNvGraphicFramePr>
          <p:nvPr>
            <p:extLst/>
          </p:nvPr>
        </p:nvGraphicFramePr>
        <p:xfrm>
          <a:off x="1115616" y="1409020"/>
          <a:ext cx="6840764" cy="3166035"/>
        </p:xfrm>
        <a:graphic>
          <a:graphicData uri="http://schemas.openxmlformats.org/drawingml/2006/table">
            <a:tbl>
              <a:tblPr/>
              <a:tblGrid>
                <a:gridCol w="977252">
                  <a:extLst>
                    <a:ext uri="{9D8B030D-6E8A-4147-A177-3AD203B41FA5}">
                      <a16:colId xmlns="" xmlns:a16="http://schemas.microsoft.com/office/drawing/2014/main" val="20000"/>
                    </a:ext>
                  </a:extLst>
                </a:gridCol>
                <a:gridCol w="977252">
                  <a:extLst>
                    <a:ext uri="{9D8B030D-6E8A-4147-A177-3AD203B41FA5}">
                      <a16:colId xmlns="" xmlns:a16="http://schemas.microsoft.com/office/drawing/2014/main" val="20001"/>
                    </a:ext>
                  </a:extLst>
                </a:gridCol>
                <a:gridCol w="977252">
                  <a:extLst>
                    <a:ext uri="{9D8B030D-6E8A-4147-A177-3AD203B41FA5}">
                      <a16:colId xmlns="" xmlns:a16="http://schemas.microsoft.com/office/drawing/2014/main" val="20002"/>
                    </a:ext>
                  </a:extLst>
                </a:gridCol>
                <a:gridCol w="977252">
                  <a:extLst>
                    <a:ext uri="{9D8B030D-6E8A-4147-A177-3AD203B41FA5}">
                      <a16:colId xmlns="" xmlns:a16="http://schemas.microsoft.com/office/drawing/2014/main" val="20003"/>
                    </a:ext>
                  </a:extLst>
                </a:gridCol>
                <a:gridCol w="977252">
                  <a:extLst>
                    <a:ext uri="{9D8B030D-6E8A-4147-A177-3AD203B41FA5}">
                      <a16:colId xmlns="" xmlns:a16="http://schemas.microsoft.com/office/drawing/2014/main" val="20004"/>
                    </a:ext>
                  </a:extLst>
                </a:gridCol>
                <a:gridCol w="977252">
                  <a:extLst>
                    <a:ext uri="{9D8B030D-6E8A-4147-A177-3AD203B41FA5}">
                      <a16:colId xmlns="" xmlns:a16="http://schemas.microsoft.com/office/drawing/2014/main" val="20005"/>
                    </a:ext>
                  </a:extLst>
                </a:gridCol>
                <a:gridCol w="977252">
                  <a:extLst>
                    <a:ext uri="{9D8B030D-6E8A-4147-A177-3AD203B41FA5}">
                      <a16:colId xmlns="" xmlns:a16="http://schemas.microsoft.com/office/drawing/2014/main" val="20006"/>
                    </a:ext>
                  </a:extLst>
                </a:gridCol>
              </a:tblGrid>
              <a:tr h="462330">
                <a:tc>
                  <a:txBody>
                    <a:bodyPr/>
                    <a:lstStyle/>
                    <a:p>
                      <a:endParaRPr lang="zh-TW" altLang="en-US" sz="1000" b="1" dirty="0">
                        <a:effectLst/>
                      </a:endParaRP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000" b="1" dirty="0">
                        <a:effectLst/>
                      </a:endParaRP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effectLst/>
                        </a:rPr>
                        <a:t>FP16 Latency (</a:t>
                      </a:r>
                      <a:r>
                        <a:rPr lang="en-US" altLang="zh-TW" sz="1000" b="1" dirty="0" err="1">
                          <a:effectLst/>
                        </a:rPr>
                        <a:t>ms</a:t>
                      </a:r>
                      <a:r>
                        <a:rPr lang="en-US" altLang="zh-TW" sz="1000" b="1" dirty="0">
                          <a:effectLst/>
                        </a:rPr>
                        <a:t>) Percentiles</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000" b="1" dirty="0">
                        <a:effectLst/>
                      </a:endParaRP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effectLst/>
                        </a:rPr>
                        <a:t>FP32 Latency (</a:t>
                      </a:r>
                      <a:r>
                        <a:rPr lang="en-US" altLang="zh-TW" sz="1000" b="1" dirty="0" err="1">
                          <a:effectLst/>
                        </a:rPr>
                        <a:t>ms</a:t>
                      </a:r>
                      <a:r>
                        <a:rPr lang="en-US" altLang="zh-TW" sz="1000" b="1" dirty="0">
                          <a:effectLst/>
                        </a:rPr>
                        <a:t>) Percentiles</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000" b="1" dirty="0">
                        <a:effectLst/>
                      </a:endParaRP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effectLst/>
                        </a:rPr>
                        <a:t>FP16/FP32 speed up</a:t>
                      </a:r>
                    </a:p>
                  </a:txBody>
                  <a:tcPr marL="28005" marR="28005" marT="14002" marB="1400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54833">
                <a:tc>
                  <a:txBody>
                    <a:bodyPr/>
                    <a:lstStyle/>
                    <a:p>
                      <a:r>
                        <a:rPr lang="en-US" sz="1000" dirty="0">
                          <a:effectLst/>
                        </a:rPr>
                        <a:t>BS</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a:effectLst/>
                        </a:rPr>
                        <a:t>Sequence Length (in seconds)</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dirty="0">
                          <a:effectLst/>
                        </a:rPr>
                        <a:t>90%</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err="1">
                          <a:effectLst/>
                        </a:rPr>
                        <a:t>Avg</a:t>
                      </a:r>
                      <a:endParaRPr lang="en-US" sz="1000" dirty="0">
                        <a:effectLst/>
                      </a:endParaRP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dirty="0">
                          <a:effectLst/>
                        </a:rPr>
                        <a:t>90%</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err="1">
                          <a:effectLst/>
                        </a:rPr>
                        <a:t>Avg</a:t>
                      </a:r>
                      <a:endParaRPr lang="en-US" sz="1000" dirty="0">
                        <a:effectLst/>
                      </a:endParaRP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000" dirty="0" err="1">
                          <a:effectLst/>
                        </a:rPr>
                        <a:t>Avg</a:t>
                      </a:r>
                      <a:endParaRPr lang="en-US" sz="1000" dirty="0">
                        <a:effectLst/>
                      </a:endParaRP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176031">
                <a:tc>
                  <a:txBody>
                    <a:bodyPr/>
                    <a:lstStyle/>
                    <a:p>
                      <a:r>
                        <a:rPr lang="en-US" altLang="zh-TW" sz="1000">
                          <a:effectLst/>
                        </a:rPr>
                        <a:t>1</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2</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56.11</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51.77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67.75</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64.96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1.25</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extLst>
                  <a:ext uri="{0D108BD9-81ED-4DB2-BD59-A6C34878D82A}">
                    <a16:rowId xmlns="" xmlns:a16="http://schemas.microsoft.com/office/drawing/2014/main" val="10002"/>
                  </a:ext>
                </a:extLst>
              </a:tr>
              <a:tr h="176031">
                <a:tc>
                  <a:txBody>
                    <a:bodyPr/>
                    <a:lstStyle/>
                    <a:p>
                      <a:r>
                        <a:rPr lang="en-US" altLang="zh-TW" sz="1000" dirty="0">
                          <a:effectLst/>
                        </a:rPr>
                        <a:t>4</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2</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54.84</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60.74</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74.00</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81.01</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1.33</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extLst>
                  <a:ext uri="{0D108BD9-81ED-4DB2-BD59-A6C34878D82A}">
                    <a16:rowId xmlns="" xmlns:a16="http://schemas.microsoft.com/office/drawing/2014/main" val="10003"/>
                  </a:ext>
                </a:extLst>
              </a:tr>
              <a:tr h="176031">
                <a:tc>
                  <a:txBody>
                    <a:bodyPr/>
                    <a:lstStyle/>
                    <a:p>
                      <a:r>
                        <a:rPr lang="en-US" altLang="zh-TW" sz="1000" dirty="0">
                          <a:effectLst/>
                        </a:rPr>
                        <a:t>8</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2</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57.15</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52.47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90.56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84.58</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1.61</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r h="176031">
                <a:tc>
                  <a:txBody>
                    <a:bodyPr/>
                    <a:lstStyle/>
                    <a:p>
                      <a:r>
                        <a:rPr lang="en-US" altLang="zh-TW" sz="1000">
                          <a:effectLst/>
                        </a:rPr>
                        <a:t>16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2</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dirty="0">
                          <a:effectLst/>
                        </a:rPr>
                        <a:t>58.27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53.26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dirty="0">
                          <a:effectLst/>
                        </a:rPr>
                        <a:t>113.25</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98.56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1.85</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extLst>
                  <a:ext uri="{0D108BD9-81ED-4DB2-BD59-A6C34878D82A}">
                    <a16:rowId xmlns="" xmlns:a16="http://schemas.microsoft.com/office/drawing/2014/main" val="10005"/>
                  </a:ext>
                </a:extLst>
              </a:tr>
              <a:tr h="176031">
                <a:tc>
                  <a:txBody>
                    <a:bodyPr/>
                    <a:lstStyle/>
                    <a:p>
                      <a:r>
                        <a:rPr lang="en-US" altLang="zh-TW" sz="1000">
                          <a:effectLst/>
                        </a:rPr>
                        <a:t>1</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49.16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dirty="0">
                          <a:effectLst/>
                        </a:rPr>
                        <a:t>48.31</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64.53</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63.90</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1.32</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6"/>
                  </a:ext>
                </a:extLst>
              </a:tr>
              <a:tr h="176031">
                <a:tc>
                  <a:txBody>
                    <a:bodyPr/>
                    <a:lstStyle/>
                    <a:p>
                      <a:r>
                        <a:rPr lang="en-US" altLang="zh-TW" sz="1000" dirty="0">
                          <a:effectLst/>
                        </a:rPr>
                        <a:t>4</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50.87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50.07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109.33</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108.17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2.16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7"/>
                  </a:ext>
                </a:extLst>
              </a:tr>
              <a:tr h="176031">
                <a:tc>
                  <a:txBody>
                    <a:bodyPr/>
                    <a:lstStyle/>
                    <a:p>
                      <a:r>
                        <a:rPr lang="en-US" altLang="zh-TW" sz="1000">
                          <a:effectLst/>
                        </a:rPr>
                        <a:t>8</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63.57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60.64</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dirty="0">
                          <a:effectLst/>
                        </a:rPr>
                        <a:t>163.95</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163.49</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2.70</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extLst>
                  <a:ext uri="{0D108BD9-81ED-4DB2-BD59-A6C34878D82A}">
                    <a16:rowId xmlns="" xmlns:a16="http://schemas.microsoft.com/office/drawing/2014/main" val="10008"/>
                  </a:ext>
                </a:extLst>
              </a:tr>
              <a:tr h="176031">
                <a:tc>
                  <a:txBody>
                    <a:bodyPr/>
                    <a:lstStyle/>
                    <a:p>
                      <a:r>
                        <a:rPr lang="en-US" altLang="zh-TW" sz="1000" dirty="0">
                          <a:effectLst/>
                        </a:rPr>
                        <a:t>16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dirty="0">
                          <a:effectLst/>
                        </a:rPr>
                        <a:t>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82.15</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81.46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196.15</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195.36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2.40</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9"/>
                  </a:ext>
                </a:extLst>
              </a:tr>
              <a:tr h="176031">
                <a:tc>
                  <a:txBody>
                    <a:bodyPr/>
                    <a:lstStyle/>
                    <a:p>
                      <a:r>
                        <a:rPr lang="en-US" altLang="zh-TW" sz="1000">
                          <a:effectLst/>
                        </a:rPr>
                        <a:t>1</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16.7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49.68</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48.76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89.10</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88.57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1.82</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extLst>
                  <a:ext uri="{0D108BD9-81ED-4DB2-BD59-A6C34878D82A}">
                    <a16:rowId xmlns="" xmlns:a16="http://schemas.microsoft.com/office/drawing/2014/main" val="10010"/>
                  </a:ext>
                </a:extLst>
              </a:tr>
              <a:tr h="176031">
                <a:tc>
                  <a:txBody>
                    <a:bodyPr/>
                    <a:lstStyle/>
                    <a:p>
                      <a:r>
                        <a:rPr lang="en-US" altLang="zh-TW" sz="1000" dirty="0">
                          <a:effectLst/>
                        </a:rPr>
                        <a:t>4</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16.7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66.60</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65.88</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220.50</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219.42</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3.33</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extLst>
                  <a:ext uri="{0D108BD9-81ED-4DB2-BD59-A6C34878D82A}">
                    <a16:rowId xmlns="" xmlns:a16="http://schemas.microsoft.com/office/drawing/2014/main" val="10011"/>
                  </a:ext>
                </a:extLst>
              </a:tr>
              <a:tr h="176031">
                <a:tc>
                  <a:txBody>
                    <a:bodyPr/>
                    <a:lstStyle/>
                    <a:p>
                      <a:r>
                        <a:rPr lang="en-US" altLang="zh-TW" sz="1000">
                          <a:effectLst/>
                        </a:rPr>
                        <a:t>8</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16.7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85.42</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85.11</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293.80</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290.58</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altLang="zh-TW" sz="1000">
                          <a:effectLst/>
                        </a:rPr>
                        <a:t>3.41</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12"/>
                  </a:ext>
                </a:extLst>
              </a:tr>
              <a:tr h="176031">
                <a:tc>
                  <a:txBody>
                    <a:bodyPr/>
                    <a:lstStyle/>
                    <a:p>
                      <a:r>
                        <a:rPr lang="en-US" altLang="zh-TW" sz="1000">
                          <a:effectLst/>
                        </a:rPr>
                        <a:t>16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16.7</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140.76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137.31</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345.26</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a:effectLst/>
                        </a:rPr>
                        <a:t>342.64</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r>
                        <a:rPr lang="en-US" altLang="zh-TW" sz="1000" dirty="0">
                          <a:effectLst/>
                        </a:rPr>
                        <a:t>2.50</a:t>
                      </a:r>
                    </a:p>
                  </a:txBody>
                  <a:tcPr marL="37923" marR="37923" marT="17503" marB="175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6F8FA"/>
                    </a:solidFill>
                  </a:tcPr>
                </a:tc>
                <a:extLst>
                  <a:ext uri="{0D108BD9-81ED-4DB2-BD59-A6C34878D82A}">
                    <a16:rowId xmlns="" xmlns:a16="http://schemas.microsoft.com/office/drawing/2014/main" val="10013"/>
                  </a:ext>
                </a:extLst>
              </a:tr>
            </a:tbl>
          </a:graphicData>
        </a:graphic>
      </p:graphicFrame>
      <p:sp>
        <p:nvSpPr>
          <p:cNvPr id="9" name="矩形 8"/>
          <p:cNvSpPr/>
          <p:nvPr/>
        </p:nvSpPr>
        <p:spPr>
          <a:xfrm>
            <a:off x="467544" y="921082"/>
            <a:ext cx="4572000" cy="276999"/>
          </a:xfrm>
          <a:prstGeom prst="rect">
            <a:avLst/>
          </a:prstGeom>
        </p:spPr>
        <p:txBody>
          <a:bodyPr>
            <a:spAutoFit/>
          </a:bodyPr>
          <a:lstStyle/>
          <a:p>
            <a:r>
              <a:rPr lang="en-US" altLang="zh-TW" sz="1200" dirty="0"/>
              <a:t>Inference performance: NVIDIA DGX-2 (1x V100 32G)</a:t>
            </a:r>
          </a:p>
        </p:txBody>
      </p:sp>
    </p:spTree>
    <p:extLst>
      <p:ext uri="{BB962C8B-B14F-4D97-AF65-F5344CB8AC3E}">
        <p14:creationId xmlns:p14="http://schemas.microsoft.com/office/powerpoint/2010/main" val="30444452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使用</a:t>
            </a:r>
            <a:r>
              <a:rPr lang="en-US" altLang="zh-TW" dirty="0"/>
              <a:t>SSH (PUTTY) </a:t>
            </a:r>
            <a:r>
              <a:rPr lang="zh-TW" altLang="en-US" dirty="0"/>
              <a:t>連線到 </a:t>
            </a:r>
            <a:r>
              <a:rPr lang="en-US" altLang="zh-TW" dirty="0"/>
              <a:t>Jetson Nano</a:t>
            </a:r>
            <a:endParaRPr lang="zh-TW" altLang="en-US" dirty="0"/>
          </a:p>
        </p:txBody>
      </p:sp>
      <p:sp>
        <p:nvSpPr>
          <p:cNvPr id="3" name="內容版面配置區 2"/>
          <p:cNvSpPr>
            <a:spLocks noGrp="1"/>
          </p:cNvSpPr>
          <p:nvPr>
            <p:ph idx="1"/>
          </p:nvPr>
        </p:nvSpPr>
        <p:spPr>
          <a:xfrm>
            <a:off x="460375" y="915566"/>
            <a:ext cx="8229600" cy="3703320"/>
          </a:xfrm>
        </p:spPr>
        <p:txBody>
          <a:bodyPr>
            <a:normAutofit/>
          </a:bodyPr>
          <a:lstStyle/>
          <a:p>
            <a:pPr lvl="0"/>
            <a:r>
              <a:rPr lang="en-US" altLang="zh-TW" dirty="0"/>
              <a:t>USB</a:t>
            </a:r>
            <a:r>
              <a:rPr lang="zh-TW" altLang="en-US" dirty="0"/>
              <a:t> </a:t>
            </a:r>
            <a:r>
              <a:rPr lang="zh-TW" altLang="zh-TW" dirty="0"/>
              <a:t>連線</a:t>
            </a:r>
          </a:p>
          <a:p>
            <a:pPr marL="0" indent="0">
              <a:buNone/>
            </a:pPr>
            <a:r>
              <a:rPr lang="en-US" altLang="zh-TW" dirty="0"/>
              <a:t>Nano </a:t>
            </a:r>
            <a:r>
              <a:rPr lang="zh-TW" altLang="en-US" dirty="0"/>
              <a:t>接上</a:t>
            </a:r>
            <a:r>
              <a:rPr lang="en-US" altLang="zh-TW" dirty="0"/>
              <a:t>micro USB &lt;-&gt; </a:t>
            </a:r>
            <a:r>
              <a:rPr lang="zh-TW" altLang="en-US" dirty="0"/>
              <a:t>筆電</a:t>
            </a:r>
            <a:r>
              <a:rPr lang="zh-TW" altLang="zh-TW" dirty="0"/>
              <a:t>接上</a:t>
            </a:r>
            <a:r>
              <a:rPr lang="en-US" altLang="zh-TW" dirty="0"/>
              <a:t>USB</a:t>
            </a:r>
            <a:r>
              <a:rPr lang="zh-TW" altLang="zh-TW" dirty="0"/>
              <a:t>，透過</a:t>
            </a:r>
            <a:r>
              <a:rPr lang="zh-TW" altLang="en-US" dirty="0"/>
              <a:t> </a:t>
            </a:r>
            <a:r>
              <a:rPr lang="en-US" altLang="zh-TW" dirty="0" err="1"/>
              <a:t>ssh</a:t>
            </a:r>
            <a:r>
              <a:rPr lang="zh-TW" altLang="en-US" dirty="0"/>
              <a:t> </a:t>
            </a:r>
            <a:r>
              <a:rPr lang="zh-TW" altLang="zh-TW" dirty="0"/>
              <a:t>連線</a:t>
            </a:r>
            <a:r>
              <a:rPr lang="zh-TW" altLang="en-US" dirty="0"/>
              <a:t>至</a:t>
            </a:r>
            <a:r>
              <a:rPr lang="en-US" altLang="zh-TW" dirty="0"/>
              <a:t>192.168.55.1 (NVIDIA</a:t>
            </a:r>
            <a:r>
              <a:rPr lang="zh-TW" altLang="zh-TW" dirty="0"/>
              <a:t>預設的</a:t>
            </a:r>
            <a:r>
              <a:rPr lang="en-US" altLang="zh-TW" dirty="0"/>
              <a:t>IP)</a:t>
            </a:r>
            <a:r>
              <a:rPr lang="zh-TW" altLang="en-US" dirty="0"/>
              <a:t>，此連線方式只能遠端控制</a:t>
            </a:r>
            <a:r>
              <a:rPr lang="en-US" altLang="zh-TW" dirty="0"/>
              <a:t> Nano</a:t>
            </a:r>
            <a:r>
              <a:rPr lang="zh-TW" altLang="en-US" dirty="0"/>
              <a:t>，</a:t>
            </a:r>
            <a:r>
              <a:rPr lang="en-US" altLang="zh-TW" dirty="0"/>
              <a:t>Nano</a:t>
            </a:r>
            <a:r>
              <a:rPr lang="zh-TW" altLang="en-US" dirty="0"/>
              <a:t> 無法上網，我們可以在終端機輸入</a:t>
            </a:r>
            <a:r>
              <a:rPr lang="en-US" altLang="zh-TW" dirty="0"/>
              <a:t> </a:t>
            </a:r>
            <a:r>
              <a:rPr lang="en-US" altLang="zh-TW" dirty="0" err="1"/>
              <a:t>ifconfig</a:t>
            </a:r>
            <a:r>
              <a:rPr lang="en-US" altLang="zh-TW" dirty="0"/>
              <a:t> </a:t>
            </a:r>
            <a:r>
              <a:rPr lang="zh-TW" altLang="en-US" dirty="0"/>
              <a:t>查看 </a:t>
            </a:r>
            <a:r>
              <a:rPr lang="en-US" altLang="zh-TW" dirty="0"/>
              <a:t>Nano </a:t>
            </a:r>
            <a:r>
              <a:rPr lang="zh-TW" altLang="en-US" dirty="0"/>
              <a:t>的實體網路</a:t>
            </a:r>
            <a:r>
              <a:rPr lang="en-US" altLang="zh-TW" dirty="0"/>
              <a:t>IP</a:t>
            </a:r>
            <a:r>
              <a:rPr lang="zh-TW" altLang="en-US" dirty="0"/>
              <a:t>，接者使用實體網路</a:t>
            </a:r>
            <a:r>
              <a:rPr lang="en-US" altLang="zh-TW" dirty="0"/>
              <a:t>IP</a:t>
            </a:r>
            <a:r>
              <a:rPr lang="zh-TW" altLang="en-US" dirty="0"/>
              <a:t>重新連線到 </a:t>
            </a:r>
            <a:r>
              <a:rPr lang="en-US" altLang="zh-TW" dirty="0"/>
              <a:t>Nano</a:t>
            </a:r>
            <a:endParaRPr lang="zh-TW" altLang="zh-TW" dirty="0"/>
          </a:p>
          <a:p>
            <a:pPr lvl="0"/>
            <a:endParaRPr lang="en-US" altLang="zh-TW" dirty="0"/>
          </a:p>
          <a:p>
            <a:pPr lvl="0"/>
            <a:r>
              <a:rPr lang="zh-TW" altLang="zh-TW" dirty="0"/>
              <a:t>網路線連線</a:t>
            </a:r>
          </a:p>
          <a:p>
            <a:pPr marL="0" indent="0">
              <a:buNone/>
            </a:pPr>
            <a:r>
              <a:rPr lang="en-US" altLang="zh-TW" dirty="0"/>
              <a:t>Nano </a:t>
            </a:r>
            <a:r>
              <a:rPr lang="zh-TW" altLang="zh-TW" dirty="0"/>
              <a:t>接上</a:t>
            </a:r>
            <a:r>
              <a:rPr lang="zh-TW" altLang="en-US" dirty="0"/>
              <a:t>網路線</a:t>
            </a:r>
            <a:r>
              <a:rPr lang="zh-TW" altLang="zh-TW" dirty="0"/>
              <a:t>，透過</a:t>
            </a:r>
            <a:r>
              <a:rPr lang="en-US" altLang="zh-TW" dirty="0"/>
              <a:t> SSH </a:t>
            </a:r>
            <a:r>
              <a:rPr lang="zh-TW" altLang="zh-TW" dirty="0"/>
              <a:t>連線</a:t>
            </a:r>
            <a:r>
              <a:rPr lang="en-US" altLang="zh-TW" dirty="0"/>
              <a:t>IP</a:t>
            </a:r>
            <a:endParaRPr lang="zh-TW" altLang="zh-TW" dirty="0"/>
          </a:p>
        </p:txBody>
      </p:sp>
      <p:sp>
        <p:nvSpPr>
          <p:cNvPr id="4" name="AutoShape 2" descr="「螢幕 卡通」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37414174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Jasper model -- </a:t>
            </a:r>
            <a:r>
              <a:rPr lang="en-US" altLang="zh-TW" dirty="0" err="1"/>
              <a:t>PyTorch</a:t>
            </a:r>
            <a:endParaRPr lang="zh-TW" altLang="en-US" dirty="0"/>
          </a:p>
        </p:txBody>
      </p:sp>
      <p:graphicFrame>
        <p:nvGraphicFramePr>
          <p:cNvPr id="4" name="內容版面配置區 3"/>
          <p:cNvGraphicFramePr>
            <a:graphicFrameLocks noGrp="1"/>
          </p:cNvGraphicFramePr>
          <p:nvPr>
            <p:ph idx="1"/>
            <p:extLst/>
          </p:nvPr>
        </p:nvGraphicFramePr>
        <p:xfrm>
          <a:off x="899592" y="1203598"/>
          <a:ext cx="6696739" cy="3434735"/>
        </p:xfrm>
        <a:graphic>
          <a:graphicData uri="http://schemas.openxmlformats.org/drawingml/2006/table">
            <a:tbl>
              <a:tblPr/>
              <a:tblGrid>
                <a:gridCol w="956677">
                  <a:extLst>
                    <a:ext uri="{9D8B030D-6E8A-4147-A177-3AD203B41FA5}">
                      <a16:colId xmlns="" xmlns:a16="http://schemas.microsoft.com/office/drawing/2014/main" val="20000"/>
                    </a:ext>
                  </a:extLst>
                </a:gridCol>
                <a:gridCol w="956677">
                  <a:extLst>
                    <a:ext uri="{9D8B030D-6E8A-4147-A177-3AD203B41FA5}">
                      <a16:colId xmlns="" xmlns:a16="http://schemas.microsoft.com/office/drawing/2014/main" val="20001"/>
                    </a:ext>
                  </a:extLst>
                </a:gridCol>
                <a:gridCol w="956677">
                  <a:extLst>
                    <a:ext uri="{9D8B030D-6E8A-4147-A177-3AD203B41FA5}">
                      <a16:colId xmlns="" xmlns:a16="http://schemas.microsoft.com/office/drawing/2014/main" val="20002"/>
                    </a:ext>
                  </a:extLst>
                </a:gridCol>
                <a:gridCol w="956677">
                  <a:extLst>
                    <a:ext uri="{9D8B030D-6E8A-4147-A177-3AD203B41FA5}">
                      <a16:colId xmlns="" xmlns:a16="http://schemas.microsoft.com/office/drawing/2014/main" val="20003"/>
                    </a:ext>
                  </a:extLst>
                </a:gridCol>
                <a:gridCol w="956677">
                  <a:extLst>
                    <a:ext uri="{9D8B030D-6E8A-4147-A177-3AD203B41FA5}">
                      <a16:colId xmlns="" xmlns:a16="http://schemas.microsoft.com/office/drawing/2014/main" val="20004"/>
                    </a:ext>
                  </a:extLst>
                </a:gridCol>
                <a:gridCol w="956677">
                  <a:extLst>
                    <a:ext uri="{9D8B030D-6E8A-4147-A177-3AD203B41FA5}">
                      <a16:colId xmlns="" xmlns:a16="http://schemas.microsoft.com/office/drawing/2014/main" val="20005"/>
                    </a:ext>
                  </a:extLst>
                </a:gridCol>
                <a:gridCol w="956677">
                  <a:extLst>
                    <a:ext uri="{9D8B030D-6E8A-4147-A177-3AD203B41FA5}">
                      <a16:colId xmlns="" xmlns:a16="http://schemas.microsoft.com/office/drawing/2014/main" val="20006"/>
                    </a:ext>
                  </a:extLst>
                </a:gridCol>
              </a:tblGrid>
              <a:tr h="1075625">
                <a:tc>
                  <a:txBody>
                    <a:bodyPr/>
                    <a:lstStyle/>
                    <a:p>
                      <a:r>
                        <a:rPr lang="en-US" sz="1000" b="1" dirty="0">
                          <a:effectLst/>
                        </a:rPr>
                        <a:t>Sequence Length (in seconds)</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dirty="0">
                          <a:effectLst/>
                        </a:rPr>
                        <a:t>Batch size</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dirty="0">
                          <a:effectLst/>
                        </a:rPr>
                        <a:t>TRT FP16 Throughput (#sequences/second) Percentiles</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endParaRPr lang="zh-TW" altLang="en-US" sz="1000" b="1" dirty="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dirty="0" err="1">
                          <a:effectLst/>
                        </a:rPr>
                        <a:t>PyTorch</a:t>
                      </a:r>
                      <a:r>
                        <a:rPr lang="en-US" sz="1000" b="1" dirty="0">
                          <a:effectLst/>
                        </a:rPr>
                        <a:t> FP16 Throughput (#sequences/second) Percentiles</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endParaRPr lang="zh-TW" altLang="en-US" sz="1000" b="1" dirty="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b="1" dirty="0">
                          <a:effectLst/>
                        </a:rPr>
                        <a:t>TRT/</a:t>
                      </a:r>
                      <a:r>
                        <a:rPr lang="en-US" sz="1000" b="1" dirty="0" err="1">
                          <a:effectLst/>
                        </a:rPr>
                        <a:t>PyTorch</a:t>
                      </a:r>
                      <a:r>
                        <a:rPr lang="en-US" sz="1000" b="1" dirty="0">
                          <a:effectLst/>
                        </a:rPr>
                        <a:t> Speedup</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98841">
                <a:tc>
                  <a:txBody>
                    <a:bodyPr/>
                    <a:lstStyle/>
                    <a:p>
                      <a:endParaRPr lang="zh-TW" altLang="en-US" sz="1000" dirty="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endParaRPr lang="zh-TW" altLang="en-US" sz="100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90%</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dirty="0" err="1">
                          <a:effectLst/>
                        </a:rPr>
                        <a:t>Avg</a:t>
                      </a:r>
                      <a:endParaRPr lang="en-US" sz="1000" dirty="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90%</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Avg</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endParaRPr lang="zh-TW" altLang="en-US" sz="100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168611">
                <a:tc>
                  <a:txBody>
                    <a:bodyPr/>
                    <a:lstStyle/>
                    <a:p>
                      <a:r>
                        <a:rPr lang="en-US" altLang="zh-TW" sz="1000">
                          <a:effectLst/>
                        </a:rPr>
                        <a:t>2</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1</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71.002</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71.987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42.974</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43.166</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1.668</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 xmlns:a16="http://schemas.microsoft.com/office/drawing/2014/main" val="10002"/>
                  </a:ext>
                </a:extLst>
              </a:tr>
              <a:tr h="168611">
                <a:tc>
                  <a:txBody>
                    <a:bodyPr/>
                    <a:lstStyle/>
                    <a:p>
                      <a:endParaRPr lang="zh-TW" altLang="en-US" sz="1000" dirty="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4</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231.528</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239.686</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130.055</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135.660</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1.767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 xmlns:a16="http://schemas.microsoft.com/office/drawing/2014/main" val="10003"/>
                  </a:ext>
                </a:extLst>
              </a:tr>
              <a:tr h="168611">
                <a:tc>
                  <a:txBody>
                    <a:bodyPr/>
                    <a:lstStyle/>
                    <a:p>
                      <a:endParaRPr lang="zh-TW" altLang="en-US" sz="1000" dirty="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8</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310.224</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316.536</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215.401</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228.805</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1.383</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168611">
                <a:tc>
                  <a:txBody>
                    <a:bodyPr/>
                    <a:lstStyle/>
                    <a:p>
                      <a:endParaRPr lang="zh-TW" altLang="en-US" sz="100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16</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389.086</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401.267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288.353</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307.070</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1.307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 xmlns:a16="http://schemas.microsoft.com/office/drawing/2014/main" val="10005"/>
                  </a:ext>
                </a:extLst>
              </a:tr>
              <a:tr h="168611">
                <a:tc>
                  <a:txBody>
                    <a:bodyPr/>
                    <a:lstStyle/>
                    <a:p>
                      <a:r>
                        <a:rPr lang="en-US" altLang="zh-TW" sz="1000" dirty="0">
                          <a:effectLst/>
                        </a:rPr>
                        <a:t>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1</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61.792</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63.537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34.098</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34.639</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1.834</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r h="168611">
                <a:tc>
                  <a:txBody>
                    <a:bodyPr/>
                    <a:lstStyle/>
                    <a:p>
                      <a:endParaRPr lang="zh-TW" altLang="en-US" sz="1000" dirty="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4</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113.108</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114.507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66.947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67.704</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1.691</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 xmlns:a16="http://schemas.microsoft.com/office/drawing/2014/main" val="10007"/>
                  </a:ext>
                </a:extLst>
              </a:tr>
              <a:tr h="168611">
                <a:tc>
                  <a:txBody>
                    <a:bodyPr/>
                    <a:lstStyle/>
                    <a:p>
                      <a:endParaRPr lang="zh-TW" altLang="en-US" sz="100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8</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118.878</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120.367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83.208</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84.187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1.430</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 xmlns:a16="http://schemas.microsoft.com/office/drawing/2014/main" val="10008"/>
                  </a:ext>
                </a:extLst>
              </a:tr>
              <a:tr h="168611">
                <a:tc>
                  <a:txBody>
                    <a:bodyPr/>
                    <a:lstStyle/>
                    <a:p>
                      <a:endParaRPr lang="zh-TW" altLang="en-US" sz="100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16</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122.909</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124.190</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102.212</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103.049</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1.205</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 xmlns:a16="http://schemas.microsoft.com/office/drawing/2014/main" val="10009"/>
                  </a:ext>
                </a:extLst>
              </a:tr>
              <a:tr h="168611">
                <a:tc>
                  <a:txBody>
                    <a:bodyPr/>
                    <a:lstStyle/>
                    <a:p>
                      <a:r>
                        <a:rPr lang="en-US" altLang="zh-TW" sz="1000">
                          <a:effectLst/>
                        </a:rPr>
                        <a:t>16.7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1</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38.665</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39.363</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21.267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21.456</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1.835</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 xmlns:a16="http://schemas.microsoft.com/office/drawing/2014/main" val="10010"/>
                  </a:ext>
                </a:extLst>
              </a:tr>
              <a:tr h="168611">
                <a:tc>
                  <a:txBody>
                    <a:bodyPr/>
                    <a:lstStyle/>
                    <a:p>
                      <a:endParaRPr lang="zh-TW" altLang="en-US" sz="1000" dirty="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4</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47.754</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48.287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29.146</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29.470</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1.639</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 xmlns:a16="http://schemas.microsoft.com/office/drawing/2014/main" val="10011"/>
                  </a:ext>
                </a:extLst>
              </a:tr>
              <a:tr h="168611">
                <a:tc>
                  <a:txBody>
                    <a:bodyPr/>
                    <a:lstStyle/>
                    <a:p>
                      <a:endParaRPr lang="zh-TW" altLang="en-US" sz="1000" dirty="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8</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51.051</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dirty="0">
                          <a:effectLst/>
                        </a:rPr>
                        <a:t>51.489</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37.565</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37.834</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ltLang="zh-TW" sz="1000">
                          <a:effectLst/>
                        </a:rPr>
                        <a:t>1.361</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 xmlns:a16="http://schemas.microsoft.com/office/drawing/2014/main" val="10012"/>
                  </a:ext>
                </a:extLst>
              </a:tr>
              <a:tr h="168611">
                <a:tc>
                  <a:txBody>
                    <a:bodyPr/>
                    <a:lstStyle/>
                    <a:p>
                      <a:endParaRPr lang="zh-TW" altLang="en-US" sz="1000">
                        <a:effectLst/>
                      </a:endParaRP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16</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53.316</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53.773</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45.217</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a:effectLst/>
                        </a:rPr>
                        <a:t>45.560</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ltLang="zh-TW" sz="1000" dirty="0">
                          <a:effectLst/>
                        </a:rPr>
                        <a:t>1.180</a:t>
                      </a:r>
                    </a:p>
                  </a:txBody>
                  <a:tcPr marL="31494" marR="31494" marT="14535" marB="14535"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 xmlns:a16="http://schemas.microsoft.com/office/drawing/2014/main" val="10013"/>
                  </a:ext>
                </a:extLst>
              </a:tr>
            </a:tbl>
          </a:graphicData>
        </a:graphic>
      </p:graphicFrame>
      <p:sp>
        <p:nvSpPr>
          <p:cNvPr id="6" name="矩形 5"/>
          <p:cNvSpPr/>
          <p:nvPr/>
        </p:nvSpPr>
        <p:spPr>
          <a:xfrm>
            <a:off x="467544" y="915566"/>
            <a:ext cx="2329099" cy="276999"/>
          </a:xfrm>
          <a:prstGeom prst="rect">
            <a:avLst/>
          </a:prstGeom>
        </p:spPr>
        <p:txBody>
          <a:bodyPr wrap="none">
            <a:spAutoFit/>
          </a:bodyPr>
          <a:lstStyle/>
          <a:p>
            <a:r>
              <a:rPr lang="en-US" altLang="zh-TW" sz="1200" dirty="0">
                <a:latin typeface="Calibri" panose="020F0502020204030204" pitchFamily="34" charset="0"/>
              </a:rPr>
              <a:t>Inference performance: NVIDIA T4</a:t>
            </a:r>
          </a:p>
        </p:txBody>
      </p:sp>
      <p:sp>
        <p:nvSpPr>
          <p:cNvPr id="7" name="矩形 6"/>
          <p:cNvSpPr/>
          <p:nvPr/>
        </p:nvSpPr>
        <p:spPr>
          <a:xfrm>
            <a:off x="2627784" y="4803998"/>
            <a:ext cx="6030416" cy="246221"/>
          </a:xfrm>
          <a:prstGeom prst="rect">
            <a:avLst/>
          </a:prstGeom>
        </p:spPr>
        <p:txBody>
          <a:bodyPr wrap="square">
            <a:spAutoFit/>
          </a:bodyPr>
          <a:lstStyle/>
          <a:p>
            <a:r>
              <a:rPr lang="en-US" altLang="zh-TW" sz="1000" dirty="0">
                <a:hlinkClick r:id="rId3"/>
              </a:rPr>
              <a:t>https://github.com/NVIDIA/DeepLearningExamples/tree/master/PyTorch/SpeechRecognition/Jasper/trt</a:t>
            </a:r>
            <a:endParaRPr lang="zh-TW" altLang="en-US" sz="1000" dirty="0"/>
          </a:p>
        </p:txBody>
      </p:sp>
    </p:spTree>
    <p:extLst>
      <p:ext uri="{BB962C8B-B14F-4D97-AF65-F5344CB8AC3E}">
        <p14:creationId xmlns:p14="http://schemas.microsoft.com/office/powerpoint/2010/main" val="20304228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3" y="2775893"/>
            <a:ext cx="8187511" cy="497905"/>
          </a:xfrm>
          <a:prstGeom prst="rect">
            <a:avLst/>
          </a:prstGeom>
        </p:spPr>
        <p:txBody>
          <a:bodyPr vert="horz" lIns="68580" tIns="34290" rIns="68580" bIns="34290" rtlCol="0" anchor="ctr">
            <a:normAutofit fontScale="90000" lnSpcReduction="20000"/>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en-US" altLang="zh-TW" sz="4050" dirty="0" smtClean="0">
                <a:latin typeface="Microsoft JhengHei" charset="-120"/>
                <a:ea typeface="Microsoft JhengHei" charset="-120"/>
                <a:cs typeface="Microsoft JhengHei" charset="-120"/>
              </a:rPr>
              <a:t>JETSON NANO demo</a:t>
            </a:r>
            <a:endParaRPr lang="zh-TW" altLang="en-US" sz="4050" dirty="0">
              <a:latin typeface="Microsoft JhengHei" charset="-120"/>
              <a:ea typeface="Microsoft JhengHei" charset="-120"/>
              <a:cs typeface="Microsoft JhengHei" charset="-120"/>
            </a:endParaRPr>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864200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ea typeface="標楷體" panose="03000509000000000000" pitchFamily="65" charset="-120"/>
              </a:rPr>
              <a:t>AI Learning Kit</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7466" y="987425"/>
            <a:ext cx="4996821" cy="3747616"/>
          </a:xfrm>
        </p:spPr>
      </p:pic>
    </p:spTree>
    <p:extLst>
      <p:ext uri="{BB962C8B-B14F-4D97-AF65-F5344CB8AC3E}">
        <p14:creationId xmlns:p14="http://schemas.microsoft.com/office/powerpoint/2010/main" val="3344626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4" y="2803188"/>
            <a:ext cx="8187511" cy="497905"/>
          </a:xfrm>
          <a:prstGeom prst="rect">
            <a:avLst/>
          </a:prstGeom>
        </p:spPr>
        <p:txBody>
          <a:bodyPr vert="horz" lIns="68580" tIns="34290" rIns="68580" bIns="34290" rtlCol="0" anchor="ctr">
            <a:noAutofit/>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en-US" altLang="zh-TW" sz="3600" b="0" cap="none" dirty="0">
                <a:latin typeface="Calibri" panose="020F0502020204030204" pitchFamily="34" charset="0"/>
                <a:cs typeface="Microsoft JhengHei" charset="-120"/>
              </a:rPr>
              <a:t>AI inference </a:t>
            </a:r>
            <a:r>
              <a:rPr lang="zh-TW" altLang="en-US" sz="3600" b="0" cap="none" dirty="0">
                <a:latin typeface="Calibri" panose="020F0502020204030204" pitchFamily="34" charset="0"/>
                <a:cs typeface="Microsoft JhengHei" charset="-120"/>
              </a:rPr>
              <a:t>實作 </a:t>
            </a:r>
            <a:r>
              <a:rPr lang="en-US" altLang="zh-TW" sz="3600" b="0" cap="none" dirty="0">
                <a:latin typeface="Calibri" panose="020F0502020204030204" pitchFamily="34" charset="0"/>
                <a:cs typeface="Microsoft JhengHei" charset="-120"/>
              </a:rPr>
              <a:t>-</a:t>
            </a:r>
            <a:r>
              <a:rPr lang="en-US" altLang="zh-TW" sz="3600" dirty="0"/>
              <a:t>Digits</a:t>
            </a:r>
            <a:r>
              <a:rPr lang="zh-TW" altLang="en-US" sz="3600" dirty="0"/>
              <a:t> 訓練模型</a:t>
            </a:r>
            <a:endParaRPr lang="en-US" altLang="zh-TW" sz="3600" dirty="0"/>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888728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進入 </a:t>
            </a:r>
            <a:r>
              <a:rPr lang="en-US" altLang="zh-TW" dirty="0"/>
              <a:t>Digits</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a:off x="457200" y="1130667"/>
            <a:ext cx="8073687" cy="3776617"/>
          </a:xfrm>
          <a:prstGeom prst="rect">
            <a:avLst/>
          </a:prstGeom>
        </p:spPr>
      </p:pic>
    </p:spTree>
    <p:extLst>
      <p:ext uri="{BB962C8B-B14F-4D97-AF65-F5344CB8AC3E}">
        <p14:creationId xmlns:p14="http://schemas.microsoft.com/office/powerpoint/2010/main" val="22552494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準備預訓練之圖片</a:t>
            </a: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482127" y="1035470"/>
            <a:ext cx="8227177" cy="4072370"/>
          </a:xfrm>
          <a:prstGeom prst="rect">
            <a:avLst/>
          </a:prstGeom>
        </p:spPr>
      </p:pic>
    </p:spTree>
    <p:extLst>
      <p:ext uri="{BB962C8B-B14F-4D97-AF65-F5344CB8AC3E}">
        <p14:creationId xmlns:p14="http://schemas.microsoft.com/office/powerpoint/2010/main" val="259551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選擇圖片存放的路徑</a:t>
            </a: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295636" y="991221"/>
            <a:ext cx="6552728" cy="3932963"/>
          </a:xfrm>
          <a:prstGeom prst="rect">
            <a:avLst/>
          </a:prstGeom>
        </p:spPr>
      </p:pic>
    </p:spTree>
    <p:extLst>
      <p:ext uri="{BB962C8B-B14F-4D97-AF65-F5344CB8AC3E}">
        <p14:creationId xmlns:p14="http://schemas.microsoft.com/office/powerpoint/2010/main" val="34176243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開始製作 </a:t>
            </a:r>
            <a:r>
              <a:rPr lang="en-US" altLang="zh-TW" dirty="0"/>
              <a:t>Dataset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553184" y="987572"/>
            <a:ext cx="6240616" cy="3888433"/>
          </a:xfrm>
          <a:prstGeom prst="rect">
            <a:avLst/>
          </a:prstGeom>
        </p:spPr>
      </p:pic>
    </p:spTree>
    <p:extLst>
      <p:ext uri="{BB962C8B-B14F-4D97-AF65-F5344CB8AC3E}">
        <p14:creationId xmlns:p14="http://schemas.microsoft.com/office/powerpoint/2010/main" val="9748881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訓練模型</a:t>
            </a: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971600" y="1003880"/>
            <a:ext cx="7594624" cy="3922000"/>
          </a:xfrm>
          <a:prstGeom prst="rect">
            <a:avLst/>
          </a:prstGeom>
        </p:spPr>
      </p:pic>
    </p:spTree>
    <p:extLst>
      <p:ext uri="{BB962C8B-B14F-4D97-AF65-F5344CB8AC3E}">
        <p14:creationId xmlns:p14="http://schemas.microsoft.com/office/powerpoint/2010/main" val="31041187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選擇預訓練的資料集</a:t>
            </a: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441901" y="966235"/>
            <a:ext cx="6260198" cy="3933685"/>
          </a:xfrm>
          <a:prstGeom prst="rect">
            <a:avLst/>
          </a:prstGeom>
        </p:spPr>
      </p:pic>
    </p:spTree>
    <p:extLst>
      <p:ext uri="{BB962C8B-B14F-4D97-AF65-F5344CB8AC3E}">
        <p14:creationId xmlns:p14="http://schemas.microsoft.com/office/powerpoint/2010/main" val="3373769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網路設定</a:t>
            </a:r>
          </a:p>
        </p:txBody>
      </p:sp>
      <p:sp>
        <p:nvSpPr>
          <p:cNvPr id="3" name="內容版面配置區 2"/>
          <p:cNvSpPr>
            <a:spLocks noGrp="1"/>
          </p:cNvSpPr>
          <p:nvPr>
            <p:ph idx="1"/>
          </p:nvPr>
        </p:nvSpPr>
        <p:spPr>
          <a:xfrm>
            <a:off x="457200" y="914400"/>
            <a:ext cx="8229600" cy="361206"/>
          </a:xfrm>
        </p:spPr>
        <p:txBody>
          <a:bodyPr>
            <a:normAutofit/>
          </a:bodyPr>
          <a:lstStyle/>
          <a:p>
            <a:r>
              <a:rPr lang="zh-TW" altLang="en-US" sz="1600" dirty="0"/>
              <a:t>將筆電與 </a:t>
            </a:r>
            <a:r>
              <a:rPr lang="en-US" altLang="zh-TW" sz="1600" dirty="0"/>
              <a:t>Nano </a:t>
            </a:r>
            <a:r>
              <a:rPr lang="zh-TW" altLang="en-US" sz="1600" dirty="0"/>
              <a:t>的 </a:t>
            </a:r>
            <a:r>
              <a:rPr lang="en-US" altLang="zh-TW" sz="1600" dirty="0"/>
              <a:t>USB</a:t>
            </a:r>
            <a:r>
              <a:rPr lang="zh-TW" altLang="en-US" sz="1600" dirty="0"/>
              <a:t> 線連接好之後，設定筆電的</a:t>
            </a:r>
            <a:r>
              <a:rPr lang="en-US" altLang="zh-TW" sz="1600" dirty="0"/>
              <a:t>IP</a:t>
            </a:r>
            <a:r>
              <a:rPr lang="zh-TW" altLang="en-US" sz="1600" dirty="0"/>
              <a:t>位置</a:t>
            </a:r>
          </a:p>
        </p:txBody>
      </p:sp>
      <p:grpSp>
        <p:nvGrpSpPr>
          <p:cNvPr id="8" name="群組 7"/>
          <p:cNvGrpSpPr/>
          <p:nvPr/>
        </p:nvGrpSpPr>
        <p:grpSpPr>
          <a:xfrm>
            <a:off x="179512" y="1635646"/>
            <a:ext cx="8280920" cy="2232248"/>
            <a:chOff x="683568" y="1275606"/>
            <a:chExt cx="7571011" cy="1789757"/>
          </a:xfrm>
        </p:grpSpPr>
        <p:pic>
          <p:nvPicPr>
            <p:cNvPr id="5" name="圖片 4"/>
            <p:cNvPicPr>
              <a:picLocks noChangeAspect="1"/>
            </p:cNvPicPr>
            <p:nvPr/>
          </p:nvPicPr>
          <p:blipFill>
            <a:blip r:embed="rId2"/>
            <a:stretch>
              <a:fillRect/>
            </a:stretch>
          </p:blipFill>
          <p:spPr>
            <a:xfrm>
              <a:off x="683568" y="1275606"/>
              <a:ext cx="7571011" cy="1789757"/>
            </a:xfrm>
            <a:prstGeom prst="rect">
              <a:avLst/>
            </a:prstGeom>
          </p:spPr>
        </p:pic>
        <p:sp>
          <p:nvSpPr>
            <p:cNvPr id="6" name="矩形 5"/>
            <p:cNvSpPr/>
            <p:nvPr/>
          </p:nvSpPr>
          <p:spPr>
            <a:xfrm>
              <a:off x="2483768" y="2355726"/>
              <a:ext cx="1944216" cy="3978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108740" y="2048283"/>
              <a:ext cx="2340912" cy="338554"/>
            </a:xfrm>
            <a:prstGeom prst="rect">
              <a:avLst/>
            </a:prstGeom>
            <a:noFill/>
          </p:spPr>
          <p:txBody>
            <a:bodyPr wrap="square" rtlCol="0">
              <a:spAutoFit/>
            </a:bodyPr>
            <a:lstStyle/>
            <a:p>
              <a:r>
                <a:rPr lang="en-US" altLang="zh-TW" sz="1600" dirty="0">
                  <a:solidFill>
                    <a:srgbClr val="C00000"/>
                  </a:solidFill>
                  <a:latin typeface="Calibri" panose="020F0502020204030204" pitchFamily="34" charset="0"/>
                </a:rPr>
                <a:t>1.</a:t>
              </a:r>
              <a:r>
                <a:rPr lang="zh-TW" altLang="en-US" sz="1600" dirty="0">
                  <a:solidFill>
                    <a:srgbClr val="C00000"/>
                  </a:solidFill>
                  <a:latin typeface="Calibri" panose="020F0502020204030204" pitchFamily="34" charset="0"/>
                </a:rPr>
                <a:t>點選此網路</a:t>
              </a:r>
            </a:p>
          </p:txBody>
        </p:sp>
      </p:grpSp>
    </p:spTree>
    <p:extLst>
      <p:ext uri="{BB962C8B-B14F-4D97-AF65-F5344CB8AC3E}">
        <p14:creationId xmlns:p14="http://schemas.microsoft.com/office/powerpoint/2010/main" val="12518727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選擇訓練的模型架構</a:t>
            </a:r>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1424136" y="987573"/>
            <a:ext cx="6295727" cy="4012876"/>
          </a:xfrm>
          <a:prstGeom prst="rect">
            <a:avLst/>
          </a:prstGeom>
        </p:spPr>
      </p:pic>
    </p:spTree>
    <p:extLst>
      <p:ext uri="{BB962C8B-B14F-4D97-AF65-F5344CB8AC3E}">
        <p14:creationId xmlns:p14="http://schemas.microsoft.com/office/powerpoint/2010/main" val="1554787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4" y="2803188"/>
            <a:ext cx="8187511" cy="497905"/>
          </a:xfrm>
          <a:prstGeom prst="rect">
            <a:avLst/>
          </a:prstGeom>
        </p:spPr>
        <p:txBody>
          <a:bodyPr vert="horz" lIns="68580" tIns="34290" rIns="68580" bIns="34290" rtlCol="0" anchor="ctr">
            <a:noAutofit/>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en-US" altLang="zh-TW" sz="3600" b="0" cap="none" dirty="0">
                <a:latin typeface="Calibri" panose="020F0502020204030204" pitchFamily="34" charset="0"/>
                <a:cs typeface="Microsoft JhengHei" charset="-120"/>
              </a:rPr>
              <a:t>AI inference </a:t>
            </a:r>
            <a:r>
              <a:rPr lang="zh-TW" altLang="en-US" sz="3600" b="0" cap="none" dirty="0">
                <a:latin typeface="Calibri" panose="020F0502020204030204" pitchFamily="34" charset="0"/>
                <a:cs typeface="Microsoft JhengHei" charset="-120"/>
              </a:rPr>
              <a:t>實作 </a:t>
            </a:r>
            <a:r>
              <a:rPr lang="en-US" altLang="zh-TW" sz="3600" b="0" cap="none" dirty="0">
                <a:latin typeface="Calibri" panose="020F0502020204030204" pitchFamily="34" charset="0"/>
                <a:cs typeface="Microsoft JhengHei" charset="-120"/>
              </a:rPr>
              <a:t>-</a:t>
            </a:r>
            <a:r>
              <a:rPr lang="zh-TW" altLang="en-US" sz="3600" b="0" cap="none" dirty="0">
                <a:latin typeface="Calibri" panose="020F0502020204030204" pitchFamily="34" charset="0"/>
                <a:cs typeface="Microsoft JhengHei" charset="-120"/>
              </a:rPr>
              <a:t> </a:t>
            </a:r>
            <a:r>
              <a:rPr lang="zh-TW" altLang="en-US" sz="3600" dirty="0"/>
              <a:t>佈署 </a:t>
            </a:r>
            <a:r>
              <a:rPr lang="en-US" altLang="zh-TW" sz="3600" dirty="0"/>
              <a:t>Digits </a:t>
            </a:r>
            <a:r>
              <a:rPr lang="zh-TW" altLang="en-US" sz="3600" dirty="0"/>
              <a:t>模型</a:t>
            </a:r>
            <a:endParaRPr lang="en-US" altLang="zh-TW" sz="3600" dirty="0"/>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936524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取出必要的檔案</a:t>
            </a:r>
          </a:p>
        </p:txBody>
      </p:sp>
      <p:sp>
        <p:nvSpPr>
          <p:cNvPr id="3" name="內容版面配置區 2"/>
          <p:cNvSpPr>
            <a:spLocks noGrp="1"/>
          </p:cNvSpPr>
          <p:nvPr>
            <p:ph idx="1"/>
          </p:nvPr>
        </p:nvSpPr>
        <p:spPr/>
        <p:txBody>
          <a:bodyPr/>
          <a:lstStyle/>
          <a:p>
            <a:pPr marL="0" indent="0">
              <a:buNone/>
            </a:pPr>
            <a:r>
              <a:rPr lang="en-US" altLang="zh-TW" dirty="0"/>
              <a:t>1. </a:t>
            </a:r>
            <a:r>
              <a:rPr lang="en-US" altLang="zh-TW" dirty="0" err="1"/>
              <a:t>caffemodel</a:t>
            </a:r>
            <a:r>
              <a:rPr lang="en-US" altLang="zh-TW" dirty="0"/>
              <a:t>: </a:t>
            </a:r>
            <a:r>
              <a:rPr lang="zh-TW" altLang="en-US" dirty="0"/>
              <a:t>模型的權重、</a:t>
            </a:r>
            <a:r>
              <a:rPr lang="en-US" altLang="zh-TW" dirty="0"/>
              <a:t>bias</a:t>
            </a:r>
            <a:r>
              <a:rPr lang="zh-TW" altLang="en-US" dirty="0"/>
              <a:t>、</a:t>
            </a:r>
            <a:r>
              <a:rPr lang="en-US" altLang="zh-TW" dirty="0"/>
              <a:t>...</a:t>
            </a:r>
            <a:r>
              <a:rPr lang="zh-TW" altLang="en-US" dirty="0"/>
              <a:t>等</a:t>
            </a:r>
          </a:p>
          <a:p>
            <a:pPr marL="0" indent="0">
              <a:buNone/>
            </a:pPr>
            <a:r>
              <a:rPr lang="en-US" altLang="zh-TW" dirty="0"/>
              <a:t>2. </a:t>
            </a:r>
            <a:r>
              <a:rPr lang="en-US" altLang="zh-TW" dirty="0" err="1"/>
              <a:t>deploy.prototxt</a:t>
            </a:r>
            <a:r>
              <a:rPr lang="en-US" altLang="zh-TW" dirty="0"/>
              <a:t>: </a:t>
            </a:r>
            <a:r>
              <a:rPr lang="zh-TW" altLang="en-US" dirty="0"/>
              <a:t>模型的架構</a:t>
            </a:r>
          </a:p>
          <a:p>
            <a:pPr marL="0" indent="0">
              <a:buNone/>
            </a:pPr>
            <a:r>
              <a:rPr lang="en-US" altLang="zh-TW" dirty="0"/>
              <a:t>3. mean.jpg</a:t>
            </a:r>
            <a:r>
              <a:rPr lang="zh-TW" altLang="en-US" dirty="0"/>
              <a:t> </a:t>
            </a:r>
            <a:r>
              <a:rPr lang="en-US" altLang="zh-TW" dirty="0"/>
              <a:t>: DIGITS </a:t>
            </a:r>
            <a:r>
              <a:rPr lang="zh-TW" altLang="en-US" dirty="0"/>
              <a:t>為了減少運算量，所以將每張圖片減去平均圖片</a:t>
            </a:r>
            <a:endParaRPr lang="en-US" altLang="zh-TW" dirty="0"/>
          </a:p>
          <a:p>
            <a:pPr marL="0" indent="0">
              <a:buNone/>
            </a:pPr>
            <a:r>
              <a:rPr lang="en-US" altLang="zh-TW" dirty="0"/>
              <a:t>4. label.txt : </a:t>
            </a:r>
            <a:r>
              <a:rPr lang="zh-TW" altLang="en-US" dirty="0"/>
              <a:t>辨識的物種</a:t>
            </a:r>
          </a:p>
          <a:p>
            <a:pPr marL="0" indent="0">
              <a:buNone/>
            </a:pPr>
            <a:r>
              <a:rPr lang="en-US" altLang="zh-TW" dirty="0"/>
              <a:t>5. test image: </a:t>
            </a:r>
            <a:r>
              <a:rPr lang="zh-TW" altLang="en-US" dirty="0"/>
              <a:t>預測圖片</a:t>
            </a:r>
          </a:p>
        </p:txBody>
      </p:sp>
    </p:spTree>
    <p:extLst>
      <p:ext uri="{BB962C8B-B14F-4D97-AF65-F5344CB8AC3E}">
        <p14:creationId xmlns:p14="http://schemas.microsoft.com/office/powerpoint/2010/main" val="18234757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至此資料夾中取出模型</a:t>
            </a: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312193" y="987573"/>
            <a:ext cx="6519614" cy="4074759"/>
          </a:xfrm>
          <a:prstGeom prst="rect">
            <a:avLst/>
          </a:prstGeom>
        </p:spPr>
      </p:pic>
    </p:spTree>
    <p:extLst>
      <p:ext uri="{BB962C8B-B14F-4D97-AF65-F5344CB8AC3E}">
        <p14:creationId xmlns:p14="http://schemas.microsoft.com/office/powerpoint/2010/main" val="27378775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到 </a:t>
            </a:r>
            <a:r>
              <a:rPr lang="en-US" altLang="zh-TW" dirty="0"/>
              <a:t>container</a:t>
            </a:r>
            <a:r>
              <a:rPr lang="zh-TW" altLang="en-US" dirty="0"/>
              <a:t> 中查看路徑</a:t>
            </a:r>
          </a:p>
        </p:txBody>
      </p:sp>
      <p:sp>
        <p:nvSpPr>
          <p:cNvPr id="3" name="內容版面配置區 2"/>
          <p:cNvSpPr>
            <a:spLocks noGrp="1"/>
          </p:cNvSpPr>
          <p:nvPr>
            <p:ph idx="1"/>
          </p:nvPr>
        </p:nvSpPr>
        <p:spPr/>
        <p:txBody>
          <a:bodyPr/>
          <a:lstStyle/>
          <a:p>
            <a:r>
              <a:rPr lang="zh-TW" altLang="en-US" dirty="0"/>
              <a:t>進入 </a:t>
            </a:r>
            <a:r>
              <a:rPr lang="en-US" altLang="zh-TW" dirty="0"/>
              <a:t>Digits container </a:t>
            </a:r>
            <a:r>
              <a:rPr lang="zh-TW" altLang="en-US" dirty="0"/>
              <a:t>中取出模型，輸入以下指令</a:t>
            </a:r>
            <a:endParaRPr lang="en-US" altLang="zh-TW" dirty="0"/>
          </a:p>
          <a:p>
            <a:pPr marL="0" indent="0">
              <a:buNone/>
            </a:pPr>
            <a:r>
              <a:rPr lang="en-US" altLang="zh-TW" dirty="0" err="1"/>
              <a:t>docker</a:t>
            </a:r>
            <a:r>
              <a:rPr lang="en-US" altLang="zh-TW" dirty="0"/>
              <a:t> exec -it </a:t>
            </a:r>
            <a:r>
              <a:rPr lang="en-US" altLang="zh-TW" dirty="0" err="1"/>
              <a:t>digits_XX</a:t>
            </a:r>
            <a:r>
              <a:rPr lang="en-US" altLang="zh-TW" dirty="0"/>
              <a:t> bash</a:t>
            </a:r>
          </a:p>
          <a:p>
            <a:r>
              <a:rPr lang="zh-TW" altLang="en-US" dirty="0"/>
              <a:t>至 </a:t>
            </a:r>
            <a:r>
              <a:rPr lang="en-US" altLang="zh-TW" dirty="0"/>
              <a:t>jobs</a:t>
            </a:r>
            <a:r>
              <a:rPr lang="zh-TW" altLang="en-US" dirty="0"/>
              <a:t>資料夾找到存放 </a:t>
            </a:r>
            <a:r>
              <a:rPr lang="en-US" altLang="zh-TW" dirty="0" err="1"/>
              <a:t>caffemodel</a:t>
            </a:r>
            <a:r>
              <a:rPr lang="zh-TW" altLang="en-US" dirty="0"/>
              <a:t> 、 </a:t>
            </a:r>
            <a:r>
              <a:rPr lang="en-US" altLang="zh-TW" dirty="0" err="1"/>
              <a:t>deploy.prototxt</a:t>
            </a:r>
            <a:r>
              <a:rPr lang="en-US" altLang="zh-TW" dirty="0"/>
              <a:t> </a:t>
            </a:r>
            <a:r>
              <a:rPr lang="zh-TW" altLang="en-US" dirty="0"/>
              <a:t>的路徑</a:t>
            </a:r>
            <a:endParaRPr lang="en-US" altLang="zh-TW" dirty="0"/>
          </a:p>
          <a:p>
            <a:pPr marL="0" indent="0">
              <a:buNone/>
            </a:pPr>
            <a:endParaRPr lang="en-US" altLang="zh-TW" dirty="0"/>
          </a:p>
        </p:txBody>
      </p:sp>
      <p:pic>
        <p:nvPicPr>
          <p:cNvPr id="4" name="圖片 3"/>
          <p:cNvPicPr>
            <a:picLocks noChangeAspect="1"/>
          </p:cNvPicPr>
          <p:nvPr/>
        </p:nvPicPr>
        <p:blipFill>
          <a:blip r:embed="rId2"/>
          <a:stretch>
            <a:fillRect/>
          </a:stretch>
        </p:blipFill>
        <p:spPr>
          <a:xfrm>
            <a:off x="827584" y="2283718"/>
            <a:ext cx="7143750" cy="2647950"/>
          </a:xfrm>
          <a:prstGeom prst="rect">
            <a:avLst/>
          </a:prstGeom>
        </p:spPr>
      </p:pic>
    </p:spTree>
    <p:extLst>
      <p:ext uri="{BB962C8B-B14F-4D97-AF65-F5344CB8AC3E}">
        <p14:creationId xmlns:p14="http://schemas.microsoft.com/office/powerpoint/2010/main" val="28555133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將模型取出</a:t>
            </a:r>
          </a:p>
        </p:txBody>
      </p:sp>
      <p:sp>
        <p:nvSpPr>
          <p:cNvPr id="3" name="內容版面配置區 2"/>
          <p:cNvSpPr>
            <a:spLocks noGrp="1"/>
          </p:cNvSpPr>
          <p:nvPr>
            <p:ph idx="1"/>
          </p:nvPr>
        </p:nvSpPr>
        <p:spPr/>
        <p:txBody>
          <a:bodyPr/>
          <a:lstStyle/>
          <a:p>
            <a:r>
              <a:rPr lang="en-US" altLang="zh-TW" dirty="0" err="1"/>
              <a:t>docker</a:t>
            </a:r>
            <a:r>
              <a:rPr lang="en-US" altLang="zh-TW" dirty="0"/>
              <a:t> </a:t>
            </a:r>
            <a:r>
              <a:rPr lang="en-US" altLang="zh-TW" dirty="0" err="1"/>
              <a:t>cp</a:t>
            </a:r>
            <a:r>
              <a:rPr lang="en-US" altLang="zh-TW" dirty="0"/>
              <a:t> {container ID}:{container </a:t>
            </a:r>
            <a:r>
              <a:rPr lang="zh-TW" altLang="en-US" dirty="0"/>
              <a:t>路徑</a:t>
            </a:r>
            <a:r>
              <a:rPr lang="en-US" altLang="zh-TW" dirty="0"/>
              <a:t>}</a:t>
            </a:r>
            <a:r>
              <a:rPr lang="zh-TW" altLang="en-US" dirty="0"/>
              <a:t> 目的地存放路徑</a:t>
            </a:r>
          </a:p>
        </p:txBody>
      </p:sp>
      <p:pic>
        <p:nvPicPr>
          <p:cNvPr id="4" name="圖片 3"/>
          <p:cNvPicPr>
            <a:picLocks noChangeAspect="1"/>
          </p:cNvPicPr>
          <p:nvPr/>
        </p:nvPicPr>
        <p:blipFill>
          <a:blip r:embed="rId2"/>
          <a:stretch>
            <a:fillRect/>
          </a:stretch>
        </p:blipFill>
        <p:spPr>
          <a:xfrm>
            <a:off x="366311" y="2531494"/>
            <a:ext cx="8787333" cy="752732"/>
          </a:xfrm>
          <a:prstGeom prst="rect">
            <a:avLst/>
          </a:prstGeom>
        </p:spPr>
      </p:pic>
      <p:sp>
        <p:nvSpPr>
          <p:cNvPr id="5" name="矩形 4"/>
          <p:cNvSpPr/>
          <p:nvPr/>
        </p:nvSpPr>
        <p:spPr>
          <a:xfrm>
            <a:off x="1835696" y="1624551"/>
            <a:ext cx="4572000" cy="646331"/>
          </a:xfrm>
          <a:prstGeom prst="rect">
            <a:avLst/>
          </a:prstGeom>
        </p:spPr>
        <p:txBody>
          <a:bodyPr>
            <a:spAutoFit/>
          </a:bodyPr>
          <a:lstStyle/>
          <a:p>
            <a:r>
              <a:rPr lang="en-US" altLang="zh-TW" dirty="0"/>
              <a:t>1. </a:t>
            </a:r>
            <a:r>
              <a:rPr lang="en-US" altLang="zh-TW" dirty="0" err="1"/>
              <a:t>caffemodel</a:t>
            </a:r>
            <a:r>
              <a:rPr lang="en-US" altLang="zh-TW" dirty="0"/>
              <a:t>: </a:t>
            </a:r>
            <a:r>
              <a:rPr lang="zh-TW" altLang="en-US" dirty="0"/>
              <a:t>模型的權重、</a:t>
            </a:r>
            <a:r>
              <a:rPr lang="en-US" altLang="zh-TW" dirty="0"/>
              <a:t>bias</a:t>
            </a:r>
            <a:r>
              <a:rPr lang="zh-TW" altLang="en-US" dirty="0"/>
              <a:t>、</a:t>
            </a:r>
            <a:r>
              <a:rPr lang="en-US" altLang="zh-TW" dirty="0"/>
              <a:t>...</a:t>
            </a:r>
            <a:r>
              <a:rPr lang="zh-TW" altLang="en-US" dirty="0"/>
              <a:t>等</a:t>
            </a:r>
          </a:p>
          <a:p>
            <a:r>
              <a:rPr lang="en-US" altLang="zh-TW" dirty="0"/>
              <a:t>2. </a:t>
            </a:r>
            <a:r>
              <a:rPr lang="en-US" altLang="zh-TW" dirty="0" err="1"/>
              <a:t>deploy.prototxt</a:t>
            </a:r>
            <a:r>
              <a:rPr lang="en-US" altLang="zh-TW" dirty="0"/>
              <a:t>: </a:t>
            </a:r>
            <a:r>
              <a:rPr lang="zh-TW" altLang="en-US" dirty="0"/>
              <a:t>模型的架構</a:t>
            </a:r>
          </a:p>
        </p:txBody>
      </p:sp>
    </p:spTree>
    <p:extLst>
      <p:ext uri="{BB962C8B-B14F-4D97-AF65-F5344CB8AC3E}">
        <p14:creationId xmlns:p14="http://schemas.microsoft.com/office/powerpoint/2010/main" val="6895841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至此資料夾中取出平均圖片</a:t>
            </a:r>
          </a:p>
        </p:txBody>
      </p:sp>
      <p:pic>
        <p:nvPicPr>
          <p:cNvPr id="4" name="內容版面配置區 3"/>
          <p:cNvPicPr>
            <a:picLocks noGrp="1" noChangeAspect="1"/>
          </p:cNvPicPr>
          <p:nvPr>
            <p:ph idx="1"/>
          </p:nvPr>
        </p:nvPicPr>
        <p:blipFill>
          <a:blip r:embed="rId2"/>
          <a:stretch>
            <a:fillRect/>
          </a:stretch>
        </p:blipFill>
        <p:spPr>
          <a:xfrm>
            <a:off x="1403648" y="987574"/>
            <a:ext cx="6363132" cy="3888581"/>
          </a:xfrm>
          <a:prstGeom prst="rect">
            <a:avLst/>
          </a:prstGeom>
        </p:spPr>
      </p:pic>
    </p:spTree>
    <p:extLst>
      <p:ext uri="{BB962C8B-B14F-4D97-AF65-F5344CB8AC3E}">
        <p14:creationId xmlns:p14="http://schemas.microsoft.com/office/powerpoint/2010/main" val="30470619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到 </a:t>
            </a:r>
            <a:r>
              <a:rPr lang="en-US" altLang="zh-TW" dirty="0"/>
              <a:t>container</a:t>
            </a:r>
            <a:r>
              <a:rPr lang="zh-TW" altLang="en-US" dirty="0"/>
              <a:t> 中查看路徑</a:t>
            </a:r>
          </a:p>
        </p:txBody>
      </p:sp>
      <p:sp>
        <p:nvSpPr>
          <p:cNvPr id="3" name="內容版面配置區 2"/>
          <p:cNvSpPr>
            <a:spLocks noGrp="1"/>
          </p:cNvSpPr>
          <p:nvPr>
            <p:ph idx="1"/>
          </p:nvPr>
        </p:nvSpPr>
        <p:spPr/>
        <p:txBody>
          <a:bodyPr/>
          <a:lstStyle/>
          <a:p>
            <a:r>
              <a:rPr lang="zh-TW" altLang="en-US" dirty="0"/>
              <a:t>進入 </a:t>
            </a:r>
            <a:r>
              <a:rPr lang="en-US" altLang="zh-TW" dirty="0"/>
              <a:t>Digits container </a:t>
            </a:r>
            <a:r>
              <a:rPr lang="zh-TW" altLang="en-US" dirty="0"/>
              <a:t>中取出模型，輸入以下指令</a:t>
            </a:r>
            <a:endParaRPr lang="en-US" altLang="zh-TW" dirty="0"/>
          </a:p>
          <a:p>
            <a:pPr marL="0" indent="0">
              <a:buNone/>
            </a:pPr>
            <a:r>
              <a:rPr lang="en-US" altLang="zh-TW" dirty="0" err="1"/>
              <a:t>docker</a:t>
            </a:r>
            <a:r>
              <a:rPr lang="en-US" altLang="zh-TW" dirty="0"/>
              <a:t> exec -it </a:t>
            </a:r>
            <a:r>
              <a:rPr lang="en-US" altLang="zh-TW" dirty="0" err="1"/>
              <a:t>digits_XX</a:t>
            </a:r>
            <a:r>
              <a:rPr lang="en-US" altLang="zh-TW" dirty="0"/>
              <a:t> bash</a:t>
            </a:r>
          </a:p>
          <a:p>
            <a:r>
              <a:rPr lang="zh-TW" altLang="en-US" dirty="0"/>
              <a:t>至 </a:t>
            </a:r>
            <a:r>
              <a:rPr lang="en-US" altLang="zh-TW" dirty="0"/>
              <a:t>jobs</a:t>
            </a:r>
            <a:r>
              <a:rPr lang="zh-TW" altLang="en-US" dirty="0"/>
              <a:t>資料夾找到存放 平均圖片、</a:t>
            </a:r>
            <a:r>
              <a:rPr lang="en-US" altLang="zh-TW" dirty="0"/>
              <a:t>lable.txt </a:t>
            </a:r>
            <a:r>
              <a:rPr lang="zh-TW" altLang="en-US" dirty="0"/>
              <a:t>的路徑</a:t>
            </a:r>
            <a:endParaRPr lang="en-US" altLang="zh-TW" dirty="0"/>
          </a:p>
          <a:p>
            <a:endParaRPr lang="zh-TW" altLang="en-US" dirty="0"/>
          </a:p>
        </p:txBody>
      </p:sp>
      <p:pic>
        <p:nvPicPr>
          <p:cNvPr id="4" name="圖片 3"/>
          <p:cNvPicPr>
            <a:picLocks noChangeAspect="1"/>
          </p:cNvPicPr>
          <p:nvPr/>
        </p:nvPicPr>
        <p:blipFill>
          <a:blip r:embed="rId2"/>
          <a:stretch>
            <a:fillRect/>
          </a:stretch>
        </p:blipFill>
        <p:spPr>
          <a:xfrm>
            <a:off x="1433512" y="2499742"/>
            <a:ext cx="6276975" cy="1057275"/>
          </a:xfrm>
          <a:prstGeom prst="rect">
            <a:avLst/>
          </a:prstGeom>
        </p:spPr>
      </p:pic>
    </p:spTree>
    <p:extLst>
      <p:ext uri="{BB962C8B-B14F-4D97-AF65-F5344CB8AC3E}">
        <p14:creationId xmlns:p14="http://schemas.microsoft.com/office/powerpoint/2010/main" val="34217398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將平均圖片取出</a:t>
            </a:r>
          </a:p>
        </p:txBody>
      </p:sp>
      <p:sp>
        <p:nvSpPr>
          <p:cNvPr id="3" name="內容版面配置區 2"/>
          <p:cNvSpPr>
            <a:spLocks noGrp="1"/>
          </p:cNvSpPr>
          <p:nvPr>
            <p:ph idx="1"/>
          </p:nvPr>
        </p:nvSpPr>
        <p:spPr/>
        <p:txBody>
          <a:bodyPr/>
          <a:lstStyle/>
          <a:p>
            <a:r>
              <a:rPr lang="en-US" altLang="zh-TW" dirty="0" err="1"/>
              <a:t>docker</a:t>
            </a:r>
            <a:r>
              <a:rPr lang="en-US" altLang="zh-TW" dirty="0"/>
              <a:t> </a:t>
            </a:r>
            <a:r>
              <a:rPr lang="en-US" altLang="zh-TW" dirty="0" err="1"/>
              <a:t>cp</a:t>
            </a:r>
            <a:r>
              <a:rPr lang="en-US" altLang="zh-TW" dirty="0"/>
              <a:t> {container ID}:{container </a:t>
            </a:r>
            <a:r>
              <a:rPr lang="zh-TW" altLang="en-US" dirty="0"/>
              <a:t>路徑</a:t>
            </a:r>
            <a:r>
              <a:rPr lang="en-US" altLang="zh-TW" dirty="0"/>
              <a:t>}</a:t>
            </a:r>
            <a:r>
              <a:rPr lang="zh-TW" altLang="en-US" dirty="0"/>
              <a:t> 目的地存放路徑</a:t>
            </a:r>
          </a:p>
          <a:p>
            <a:endParaRPr lang="zh-TW" altLang="en-US" dirty="0"/>
          </a:p>
        </p:txBody>
      </p:sp>
      <p:sp>
        <p:nvSpPr>
          <p:cNvPr id="4" name="矩形 3"/>
          <p:cNvSpPr/>
          <p:nvPr/>
        </p:nvSpPr>
        <p:spPr>
          <a:xfrm>
            <a:off x="1043608" y="1635646"/>
            <a:ext cx="7056784" cy="646331"/>
          </a:xfrm>
          <a:prstGeom prst="rect">
            <a:avLst/>
          </a:prstGeom>
        </p:spPr>
        <p:txBody>
          <a:bodyPr wrap="square">
            <a:spAutoFit/>
          </a:bodyPr>
          <a:lstStyle/>
          <a:p>
            <a:r>
              <a:rPr lang="en-US" altLang="zh-TW" dirty="0"/>
              <a:t>3. mean.jpg</a:t>
            </a:r>
            <a:r>
              <a:rPr lang="zh-TW" altLang="en-US" dirty="0"/>
              <a:t> </a:t>
            </a:r>
            <a:r>
              <a:rPr lang="en-US" altLang="zh-TW" dirty="0"/>
              <a:t>: DIGITS </a:t>
            </a:r>
            <a:r>
              <a:rPr lang="zh-TW" altLang="en-US" dirty="0"/>
              <a:t>為了減少運算量，所以將每張圖片減去平均圖片</a:t>
            </a:r>
            <a:endParaRPr lang="en-US" altLang="zh-TW" dirty="0"/>
          </a:p>
          <a:p>
            <a:r>
              <a:rPr lang="en-US" altLang="zh-TW" dirty="0"/>
              <a:t>4. label.txt : </a:t>
            </a:r>
            <a:r>
              <a:rPr lang="zh-TW" altLang="en-US" dirty="0"/>
              <a:t>辨識的物種</a:t>
            </a:r>
          </a:p>
        </p:txBody>
      </p:sp>
      <p:pic>
        <p:nvPicPr>
          <p:cNvPr id="5" name="圖片 4"/>
          <p:cNvPicPr>
            <a:picLocks noChangeAspect="1"/>
          </p:cNvPicPr>
          <p:nvPr/>
        </p:nvPicPr>
        <p:blipFill>
          <a:blip r:embed="rId2"/>
          <a:stretch>
            <a:fillRect/>
          </a:stretch>
        </p:blipFill>
        <p:spPr>
          <a:xfrm>
            <a:off x="470126" y="2930050"/>
            <a:ext cx="8572500" cy="790575"/>
          </a:xfrm>
          <a:prstGeom prst="rect">
            <a:avLst/>
          </a:prstGeom>
        </p:spPr>
      </p:pic>
    </p:spTree>
    <p:extLst>
      <p:ext uri="{BB962C8B-B14F-4D97-AF65-F5344CB8AC3E}">
        <p14:creationId xmlns:p14="http://schemas.microsoft.com/office/powerpoint/2010/main" val="29410891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67744" y="205978"/>
            <a:ext cx="6419056" cy="646077"/>
          </a:xfrm>
        </p:spPr>
        <p:txBody>
          <a:bodyPr>
            <a:normAutofit fontScale="90000"/>
          </a:bodyPr>
          <a:lstStyle/>
          <a:p>
            <a:r>
              <a:rPr lang="zh-TW" altLang="en-US" dirty="0"/>
              <a:t>將必要的檔案放入邊緣運算機器</a:t>
            </a:r>
          </a:p>
        </p:txBody>
      </p:sp>
      <p:sp>
        <p:nvSpPr>
          <p:cNvPr id="3" name="內容版面配置區 2"/>
          <p:cNvSpPr>
            <a:spLocks noGrp="1"/>
          </p:cNvSpPr>
          <p:nvPr>
            <p:ph idx="1"/>
          </p:nvPr>
        </p:nvSpPr>
        <p:spPr/>
        <p:txBody>
          <a:bodyPr/>
          <a:lstStyle/>
          <a:p>
            <a:r>
              <a:rPr lang="en-US" altLang="zh-TW" dirty="0" err="1"/>
              <a:t>docker</a:t>
            </a:r>
            <a:r>
              <a:rPr lang="en-US" altLang="zh-TW" dirty="0"/>
              <a:t> </a:t>
            </a:r>
            <a:r>
              <a:rPr lang="en-US" altLang="zh-TW" dirty="0" err="1"/>
              <a:t>cp</a:t>
            </a:r>
            <a:r>
              <a:rPr lang="zh-TW" altLang="en-US" dirty="0"/>
              <a:t> 目的地檔案路徑 </a:t>
            </a:r>
            <a:r>
              <a:rPr lang="en-US" altLang="zh-TW" dirty="0"/>
              <a:t>{container ID}:{container </a:t>
            </a:r>
            <a:r>
              <a:rPr lang="zh-TW" altLang="en-US" dirty="0"/>
              <a:t>存放路徑</a:t>
            </a:r>
            <a:r>
              <a:rPr lang="en-US" altLang="zh-TW" dirty="0"/>
              <a:t>}</a:t>
            </a:r>
            <a:endParaRPr lang="zh-TW" altLang="en-US" dirty="0"/>
          </a:p>
        </p:txBody>
      </p:sp>
      <p:sp>
        <p:nvSpPr>
          <p:cNvPr id="4" name="矩形 3"/>
          <p:cNvSpPr/>
          <p:nvPr/>
        </p:nvSpPr>
        <p:spPr>
          <a:xfrm>
            <a:off x="447689" y="3075806"/>
            <a:ext cx="8136904" cy="1200329"/>
          </a:xfrm>
          <a:prstGeom prst="rect">
            <a:avLst/>
          </a:prstGeom>
        </p:spPr>
        <p:txBody>
          <a:bodyPr wrap="square">
            <a:spAutoFit/>
          </a:bodyPr>
          <a:lstStyle/>
          <a:p>
            <a:r>
              <a:rPr lang="en-US" altLang="zh-TW" dirty="0"/>
              <a:t>1. </a:t>
            </a:r>
            <a:r>
              <a:rPr lang="en-US" altLang="zh-TW" dirty="0" err="1"/>
              <a:t>caffemodel</a:t>
            </a:r>
            <a:r>
              <a:rPr lang="en-US" altLang="zh-TW" dirty="0"/>
              <a:t>: </a:t>
            </a:r>
            <a:r>
              <a:rPr lang="zh-TW" altLang="en-US" dirty="0"/>
              <a:t>模型的權重、</a:t>
            </a:r>
            <a:r>
              <a:rPr lang="en-US" altLang="zh-TW" dirty="0"/>
              <a:t>bias</a:t>
            </a:r>
            <a:r>
              <a:rPr lang="zh-TW" altLang="en-US" dirty="0"/>
              <a:t>、</a:t>
            </a:r>
            <a:r>
              <a:rPr lang="en-US" altLang="zh-TW" dirty="0"/>
              <a:t>...</a:t>
            </a:r>
            <a:r>
              <a:rPr lang="zh-TW" altLang="en-US" dirty="0"/>
              <a:t>等</a:t>
            </a:r>
          </a:p>
          <a:p>
            <a:r>
              <a:rPr lang="en-US" altLang="zh-TW" dirty="0"/>
              <a:t>2. </a:t>
            </a:r>
            <a:r>
              <a:rPr lang="en-US" altLang="zh-TW" dirty="0" err="1"/>
              <a:t>deploy.prototxt</a:t>
            </a:r>
            <a:r>
              <a:rPr lang="en-US" altLang="zh-TW" dirty="0"/>
              <a:t>: </a:t>
            </a:r>
            <a:r>
              <a:rPr lang="zh-TW" altLang="en-US" dirty="0"/>
              <a:t>模型的架構</a:t>
            </a:r>
          </a:p>
          <a:p>
            <a:r>
              <a:rPr lang="en-US" altLang="zh-TW" dirty="0"/>
              <a:t>3. mean.jpg</a:t>
            </a:r>
            <a:r>
              <a:rPr lang="zh-TW" altLang="en-US" dirty="0"/>
              <a:t> </a:t>
            </a:r>
            <a:r>
              <a:rPr lang="en-US" altLang="zh-TW" dirty="0"/>
              <a:t>: DIGITS </a:t>
            </a:r>
            <a:r>
              <a:rPr lang="zh-TW" altLang="en-US" dirty="0"/>
              <a:t>為了減少運算量，所以將每張圖片減去平均圖片</a:t>
            </a:r>
            <a:endParaRPr lang="en-US" altLang="zh-TW" dirty="0"/>
          </a:p>
          <a:p>
            <a:r>
              <a:rPr lang="en-US" altLang="zh-TW" dirty="0"/>
              <a:t>4. label.txt : </a:t>
            </a:r>
            <a:r>
              <a:rPr lang="zh-TW" altLang="en-US" dirty="0"/>
              <a:t>辨識的物種</a:t>
            </a:r>
          </a:p>
        </p:txBody>
      </p:sp>
      <p:pic>
        <p:nvPicPr>
          <p:cNvPr id="6" name="圖片 5"/>
          <p:cNvPicPr>
            <a:picLocks noChangeAspect="1"/>
          </p:cNvPicPr>
          <p:nvPr/>
        </p:nvPicPr>
        <p:blipFill>
          <a:blip r:embed="rId2"/>
          <a:stretch>
            <a:fillRect/>
          </a:stretch>
        </p:blipFill>
        <p:spPr>
          <a:xfrm>
            <a:off x="57150" y="2338387"/>
            <a:ext cx="9029700" cy="466725"/>
          </a:xfrm>
          <a:prstGeom prst="rect">
            <a:avLst/>
          </a:prstGeom>
        </p:spPr>
      </p:pic>
    </p:spTree>
    <p:extLst>
      <p:ext uri="{BB962C8B-B14F-4D97-AF65-F5344CB8AC3E}">
        <p14:creationId xmlns:p14="http://schemas.microsoft.com/office/powerpoint/2010/main" val="756591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網路設定</a:t>
            </a:r>
          </a:p>
        </p:txBody>
      </p:sp>
      <p:sp>
        <p:nvSpPr>
          <p:cNvPr id="3" name="內容版面配置區 2"/>
          <p:cNvSpPr>
            <a:spLocks noGrp="1"/>
          </p:cNvSpPr>
          <p:nvPr>
            <p:ph idx="1"/>
          </p:nvPr>
        </p:nvSpPr>
        <p:spPr/>
        <p:txBody>
          <a:bodyPr/>
          <a:lstStyle/>
          <a:p>
            <a:endParaRPr lang="zh-TW" altLang="en-US" dirty="0"/>
          </a:p>
        </p:txBody>
      </p:sp>
      <p:grpSp>
        <p:nvGrpSpPr>
          <p:cNvPr id="10" name="群組 9"/>
          <p:cNvGrpSpPr/>
          <p:nvPr/>
        </p:nvGrpSpPr>
        <p:grpSpPr>
          <a:xfrm>
            <a:off x="1115616" y="1012748"/>
            <a:ext cx="6264696" cy="3672408"/>
            <a:chOff x="1187624" y="1131590"/>
            <a:chExt cx="6717754" cy="4011910"/>
          </a:xfrm>
        </p:grpSpPr>
        <p:grpSp>
          <p:nvGrpSpPr>
            <p:cNvPr id="9" name="群組 8"/>
            <p:cNvGrpSpPr/>
            <p:nvPr/>
          </p:nvGrpSpPr>
          <p:grpSpPr>
            <a:xfrm>
              <a:off x="1763688" y="1131590"/>
              <a:ext cx="6141690" cy="4011910"/>
              <a:chOff x="899592" y="435461"/>
              <a:chExt cx="6933778" cy="4387522"/>
            </a:xfrm>
          </p:grpSpPr>
          <p:pic>
            <p:nvPicPr>
              <p:cNvPr id="4" name="圖片 3"/>
              <p:cNvPicPr>
                <a:picLocks noChangeAspect="1"/>
              </p:cNvPicPr>
              <p:nvPr/>
            </p:nvPicPr>
            <p:blipFill>
              <a:blip r:embed="rId2"/>
              <a:stretch>
                <a:fillRect/>
              </a:stretch>
            </p:blipFill>
            <p:spPr>
              <a:xfrm>
                <a:off x="899592" y="435461"/>
                <a:ext cx="6933778" cy="4387522"/>
              </a:xfrm>
              <a:prstGeom prst="rect">
                <a:avLst/>
              </a:prstGeom>
            </p:spPr>
          </p:pic>
          <p:sp>
            <p:nvSpPr>
              <p:cNvPr id="5" name="矩形 4"/>
              <p:cNvSpPr/>
              <p:nvPr/>
            </p:nvSpPr>
            <p:spPr>
              <a:xfrm>
                <a:off x="4572000" y="2622044"/>
                <a:ext cx="2016224" cy="2377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899592" y="3953843"/>
                <a:ext cx="1213470"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3923928" y="2859782"/>
                <a:ext cx="1893113" cy="338554"/>
              </a:xfrm>
              <a:prstGeom prst="rect">
                <a:avLst/>
              </a:prstGeom>
              <a:noFill/>
            </p:spPr>
            <p:txBody>
              <a:bodyPr wrap="square" rtlCol="0">
                <a:spAutoFit/>
              </a:bodyPr>
              <a:lstStyle/>
              <a:p>
                <a:r>
                  <a:rPr lang="en-US" altLang="zh-TW" sz="1600" dirty="0">
                    <a:solidFill>
                      <a:srgbClr val="C00000"/>
                    </a:solidFill>
                    <a:latin typeface="Calibri" panose="020F0502020204030204" pitchFamily="34" charset="0"/>
                  </a:rPr>
                  <a:t>3.</a:t>
                </a:r>
                <a:r>
                  <a:rPr lang="zh-TW" altLang="en-US" sz="1600" dirty="0">
                    <a:solidFill>
                      <a:srgbClr val="C00000"/>
                    </a:solidFill>
                    <a:latin typeface="Calibri" panose="020F0502020204030204" pitchFamily="34" charset="0"/>
                  </a:rPr>
                  <a:t> 點選進入</a:t>
                </a:r>
                <a:r>
                  <a:rPr lang="en-US" altLang="zh-TW" sz="1600" dirty="0">
                    <a:solidFill>
                      <a:srgbClr val="C00000"/>
                    </a:solidFill>
                    <a:latin typeface="Calibri" panose="020F0502020204030204" pitchFamily="34" charset="0"/>
                  </a:rPr>
                  <a:t>IPv4 </a:t>
                </a:r>
                <a:endParaRPr lang="zh-TW" altLang="en-US" sz="1600" dirty="0">
                  <a:solidFill>
                    <a:srgbClr val="C00000"/>
                  </a:solidFill>
                  <a:latin typeface="Calibri" panose="020F0502020204030204" pitchFamily="34" charset="0"/>
                </a:endParaRPr>
              </a:p>
            </p:txBody>
          </p:sp>
        </p:grpSp>
        <p:sp>
          <p:nvSpPr>
            <p:cNvPr id="6" name="文字方塊 5"/>
            <p:cNvSpPr txBox="1"/>
            <p:nvPr/>
          </p:nvSpPr>
          <p:spPr>
            <a:xfrm>
              <a:off x="1187624" y="3901617"/>
              <a:ext cx="1461065" cy="338554"/>
            </a:xfrm>
            <a:prstGeom prst="rect">
              <a:avLst/>
            </a:prstGeom>
            <a:noFill/>
          </p:spPr>
          <p:txBody>
            <a:bodyPr wrap="square" rtlCol="0">
              <a:spAutoFit/>
            </a:bodyPr>
            <a:lstStyle/>
            <a:p>
              <a:r>
                <a:rPr lang="en-US" altLang="zh-TW" sz="1600" dirty="0">
                  <a:solidFill>
                    <a:srgbClr val="C00000"/>
                  </a:solidFill>
                  <a:latin typeface="Calibri" panose="020F0502020204030204" pitchFamily="34" charset="0"/>
                </a:rPr>
                <a:t>2.</a:t>
              </a:r>
              <a:r>
                <a:rPr lang="zh-TW" altLang="en-US" sz="1600" dirty="0">
                  <a:solidFill>
                    <a:srgbClr val="C00000"/>
                  </a:solidFill>
                  <a:latin typeface="Calibri" panose="020F0502020204030204" pitchFamily="34" charset="0"/>
                </a:rPr>
                <a:t>點選內容</a:t>
              </a:r>
            </a:p>
          </p:txBody>
        </p:sp>
      </p:grpSp>
    </p:spTree>
    <p:extLst>
      <p:ext uri="{BB962C8B-B14F-4D97-AF65-F5344CB8AC3E}">
        <p14:creationId xmlns:p14="http://schemas.microsoft.com/office/powerpoint/2010/main" val="22802205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其他應用</a:t>
            </a:r>
          </a:p>
        </p:txBody>
      </p:sp>
      <p:sp>
        <p:nvSpPr>
          <p:cNvPr id="3" name="內容版面配置區 2"/>
          <p:cNvSpPr>
            <a:spLocks noGrp="1"/>
          </p:cNvSpPr>
          <p:nvPr>
            <p:ph idx="1"/>
          </p:nvPr>
        </p:nvSpPr>
        <p:spPr/>
        <p:txBody>
          <a:bodyPr/>
          <a:lstStyle/>
          <a:p>
            <a:r>
              <a:rPr lang="en-US" altLang="zh-TW" dirty="0">
                <a:hlinkClick r:id="rId2"/>
              </a:rPr>
              <a:t>https://github.com/NVIDIA-AI-IOT</a:t>
            </a:r>
            <a:endParaRPr lang="zh-TW" altLang="en-US" dirty="0"/>
          </a:p>
        </p:txBody>
      </p:sp>
    </p:spTree>
    <p:extLst>
      <p:ext uri="{BB962C8B-B14F-4D97-AF65-F5344CB8AC3E}">
        <p14:creationId xmlns:p14="http://schemas.microsoft.com/office/powerpoint/2010/main" val="37727482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7"/>
          <p:cNvSpPr txBox="1">
            <a:spLocks/>
          </p:cNvSpPr>
          <p:nvPr/>
        </p:nvSpPr>
        <p:spPr>
          <a:xfrm>
            <a:off x="722314" y="2803188"/>
            <a:ext cx="8187511" cy="497905"/>
          </a:xfrm>
          <a:prstGeom prst="rect">
            <a:avLst/>
          </a:prstGeom>
        </p:spPr>
        <p:txBody>
          <a:bodyPr vert="horz" lIns="68580" tIns="34290" rIns="68580" bIns="34290" rtlCol="0" anchor="ctr">
            <a:normAutofit fontScale="90000" lnSpcReduction="20000"/>
          </a:bodyPr>
          <a:lstStyle>
            <a:lvl1pPr algn="l" defTabSz="914400" rtl="0" eaLnBrk="1" latinLnBrk="0" hangingPunct="1">
              <a:lnSpc>
                <a:spcPct val="80000"/>
              </a:lnSpc>
              <a:spcBef>
                <a:spcPct val="0"/>
              </a:spcBef>
              <a:buNone/>
              <a:defRPr sz="4000" b="1" kern="1200" cap="all" spc="100" baseline="0">
                <a:solidFill>
                  <a:schemeClr val="tx1">
                    <a:lumMod val="95000"/>
                    <a:lumOff val="5000"/>
                  </a:schemeClr>
                </a:solidFill>
                <a:latin typeface="+mj-lt"/>
                <a:ea typeface="+mj-ea"/>
                <a:cs typeface="+mj-cs"/>
              </a:defRPr>
            </a:lvl1pPr>
          </a:lstStyle>
          <a:p>
            <a:pPr defTabSz="633413">
              <a:lnSpc>
                <a:spcPct val="90000"/>
              </a:lnSpc>
              <a:spcAft>
                <a:spcPct val="35000"/>
              </a:spcAft>
            </a:pPr>
            <a:r>
              <a:rPr lang="zh-TW" altLang="en-US" sz="4050" dirty="0">
                <a:latin typeface="Microsoft JhengHei" charset="-120"/>
                <a:ea typeface="Microsoft JhengHei" charset="-120"/>
                <a:cs typeface="Microsoft JhengHei" charset="-120"/>
              </a:rPr>
              <a:t>人臉辨識</a:t>
            </a:r>
          </a:p>
        </p:txBody>
      </p:sp>
      <p:sp>
        <p:nvSpPr>
          <p:cNvPr id="16" name="矩形 15"/>
          <p:cNvSpPr/>
          <p:nvPr/>
        </p:nvSpPr>
        <p:spPr>
          <a:xfrm>
            <a:off x="1" y="3301092"/>
            <a:ext cx="9143999" cy="54429"/>
          </a:xfrm>
          <a:prstGeom prst="rect">
            <a:avLst/>
          </a:prstGeom>
          <a:gradFill flip="none" rotWithShape="1">
            <a:gsLst>
              <a:gs pos="16000">
                <a:schemeClr val="tx2"/>
              </a:gs>
              <a:gs pos="34000">
                <a:schemeClr val="tx2">
                  <a:lumMod val="75000"/>
                </a:schemeClr>
              </a:gs>
              <a:gs pos="67000">
                <a:schemeClr val="tx2">
                  <a:lumMod val="40000"/>
                  <a:lumOff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14038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人臉辨識</a:t>
            </a:r>
          </a:p>
        </p:txBody>
      </p:sp>
      <p:sp>
        <p:nvSpPr>
          <p:cNvPr id="3" name="內容版面配置區 2"/>
          <p:cNvSpPr>
            <a:spLocks noGrp="1"/>
          </p:cNvSpPr>
          <p:nvPr>
            <p:ph idx="1"/>
          </p:nvPr>
        </p:nvSpPr>
        <p:spPr/>
        <p:txBody>
          <a:bodyPr>
            <a:normAutofit/>
          </a:bodyPr>
          <a:lstStyle/>
          <a:p>
            <a:pPr marL="0" indent="0">
              <a:buNone/>
            </a:pPr>
            <a:r>
              <a:rPr lang="zh-TW" altLang="en-US" sz="1500" dirty="0"/>
              <a:t>人臉辨識，特指利用分析比較臉部視覺特徵資訊進行身分鑑別的</a:t>
            </a:r>
            <a:r>
              <a:rPr lang="zh-TW" altLang="en-US" sz="1500" dirty="0">
                <a:solidFill>
                  <a:srgbClr val="6435C1"/>
                </a:solidFill>
              </a:rPr>
              <a:t>電腦</a:t>
            </a:r>
            <a:r>
              <a:rPr lang="zh-TW" altLang="en-US" sz="1500" dirty="0"/>
              <a:t>技術。</a:t>
            </a:r>
          </a:p>
          <a:p>
            <a:pPr marL="0" indent="0">
              <a:buNone/>
            </a:pPr>
            <a:r>
              <a:rPr lang="zh-TW" altLang="en-US" sz="1500" dirty="0"/>
              <a:t>臉部辨識攝影機</a:t>
            </a:r>
          </a:p>
          <a:p>
            <a:pPr marL="0" indent="0">
              <a:buNone/>
            </a:pPr>
            <a:r>
              <a:rPr lang="zh-TW" altLang="en-US" sz="1500" dirty="0"/>
              <a:t>廣義的臉部辨識實際包括構建臉部辨識系統的一系列相關技術，包括臉部</a:t>
            </a:r>
            <a:r>
              <a:rPr lang="zh-TW" altLang="en-US" sz="1500" dirty="0">
                <a:solidFill>
                  <a:srgbClr val="6435C1"/>
                </a:solidFill>
              </a:rPr>
              <a:t>圖像採集</a:t>
            </a:r>
            <a:r>
              <a:rPr lang="zh-TW" altLang="en-US" sz="1500" dirty="0"/>
              <a:t>、</a:t>
            </a:r>
            <a:r>
              <a:rPr lang="zh-TW" altLang="en-US" sz="1500" dirty="0">
                <a:solidFill>
                  <a:srgbClr val="6435C1"/>
                </a:solidFill>
              </a:rPr>
              <a:t>臉部定位</a:t>
            </a:r>
            <a:r>
              <a:rPr lang="zh-TW" altLang="en-US" sz="1500" dirty="0"/>
              <a:t>、</a:t>
            </a:r>
            <a:r>
              <a:rPr lang="zh-TW" altLang="en-US" sz="1500" dirty="0">
                <a:solidFill>
                  <a:srgbClr val="6435C1"/>
                </a:solidFill>
              </a:rPr>
              <a:t>臉部辨識</a:t>
            </a:r>
            <a:r>
              <a:rPr lang="zh-TW" altLang="en-US" sz="1500" dirty="0"/>
              <a:t>預處理、</a:t>
            </a:r>
            <a:r>
              <a:rPr lang="zh-TW" altLang="en-US" sz="1500" dirty="0">
                <a:solidFill>
                  <a:srgbClr val="6435C1"/>
                </a:solidFill>
              </a:rPr>
              <a:t>身分確認</a:t>
            </a:r>
            <a:r>
              <a:rPr lang="zh-TW" altLang="en-US" sz="1500" dirty="0"/>
              <a:t>以及</a:t>
            </a:r>
            <a:r>
              <a:rPr lang="zh-TW" altLang="en-US" sz="1500" dirty="0">
                <a:solidFill>
                  <a:srgbClr val="6435C1"/>
                </a:solidFill>
              </a:rPr>
              <a:t>身分尋找</a:t>
            </a:r>
            <a:r>
              <a:rPr lang="zh-TW" altLang="en-US" sz="1500" dirty="0"/>
              <a:t>等；而狹義的臉部辨識特指通過臉部進行身分確認或者身分尋找的技術或系統。</a:t>
            </a:r>
          </a:p>
          <a:p>
            <a:pPr marL="0" indent="0">
              <a:buNone/>
            </a:pPr>
            <a:r>
              <a:rPr lang="zh-TW" altLang="en-US" sz="1500" dirty="0"/>
              <a:t>臉部辨識是一項熱門的電腦技術研究領域，它屬於</a:t>
            </a:r>
            <a:r>
              <a:rPr lang="zh-TW" altLang="en-US" sz="1500" dirty="0">
                <a:solidFill>
                  <a:srgbClr val="6435C1"/>
                </a:solidFill>
              </a:rPr>
              <a:t>生物特徵辨識</a:t>
            </a:r>
            <a:r>
              <a:rPr lang="zh-TW" altLang="en-US" sz="1500" dirty="0"/>
              <a:t>技術，是對生物體（一般特指人）本身的生物特徵來區分生物體個體。生物特徵辨識技術所研究的生物特徵包括</a:t>
            </a:r>
            <a:r>
              <a:rPr lang="zh-TW" altLang="en-US" sz="1500" dirty="0">
                <a:solidFill>
                  <a:srgbClr val="6435C1"/>
                </a:solidFill>
              </a:rPr>
              <a:t>臉</a:t>
            </a:r>
            <a:r>
              <a:rPr lang="zh-TW" altLang="en-US" sz="1500" dirty="0"/>
              <a:t>、</a:t>
            </a:r>
            <a:r>
              <a:rPr lang="zh-TW" altLang="en-US" sz="1500" dirty="0">
                <a:solidFill>
                  <a:srgbClr val="6435C1"/>
                </a:solidFill>
              </a:rPr>
              <a:t>指紋</a:t>
            </a:r>
            <a:r>
              <a:rPr lang="zh-TW" altLang="en-US" sz="1500" dirty="0"/>
              <a:t>、</a:t>
            </a:r>
            <a:r>
              <a:rPr lang="zh-TW" altLang="en-US" sz="1500" dirty="0">
                <a:solidFill>
                  <a:srgbClr val="6435C1"/>
                </a:solidFill>
              </a:rPr>
              <a:t>手掌紋</a:t>
            </a:r>
            <a:r>
              <a:rPr lang="zh-TW" altLang="en-US" sz="1500" dirty="0"/>
              <a:t>、</a:t>
            </a:r>
            <a:r>
              <a:rPr lang="zh-TW" altLang="en-US" sz="1500" dirty="0">
                <a:solidFill>
                  <a:srgbClr val="6435C1"/>
                </a:solidFill>
              </a:rPr>
              <a:t>虹膜</a:t>
            </a:r>
            <a:r>
              <a:rPr lang="zh-TW" altLang="en-US" sz="1500" dirty="0"/>
              <a:t>、</a:t>
            </a:r>
            <a:r>
              <a:rPr lang="zh-TW" altLang="en-US" sz="1500" dirty="0">
                <a:solidFill>
                  <a:srgbClr val="6435C1"/>
                </a:solidFill>
              </a:rPr>
              <a:t>視網膜</a:t>
            </a:r>
            <a:r>
              <a:rPr lang="zh-TW" altLang="en-US" sz="1500" dirty="0"/>
              <a:t>、聲音（</a:t>
            </a:r>
            <a:r>
              <a:rPr lang="zh-TW" altLang="en-US" sz="1500" dirty="0">
                <a:solidFill>
                  <a:srgbClr val="6435C1"/>
                </a:solidFill>
              </a:rPr>
              <a:t>語音</a:t>
            </a:r>
            <a:r>
              <a:rPr lang="zh-TW" altLang="en-US" sz="1500" dirty="0"/>
              <a:t>）、</a:t>
            </a:r>
            <a:r>
              <a:rPr lang="zh-TW" altLang="en-US" sz="1500" dirty="0">
                <a:solidFill>
                  <a:srgbClr val="6435C1"/>
                </a:solidFill>
              </a:rPr>
              <a:t>體形</a:t>
            </a:r>
            <a:r>
              <a:rPr lang="zh-TW" altLang="en-US" sz="1500" dirty="0"/>
              <a:t>、個人習慣（例如敲擊鍵盤的力度和頻率、</a:t>
            </a:r>
            <a:r>
              <a:rPr lang="zh-TW" altLang="en-US" sz="1500" dirty="0">
                <a:solidFill>
                  <a:srgbClr val="6435C1"/>
                </a:solidFill>
              </a:rPr>
              <a:t>簽字</a:t>
            </a:r>
            <a:r>
              <a:rPr lang="zh-TW" altLang="en-US" sz="1500" dirty="0"/>
              <a:t>）等，相應的辨識技術就有臉部辨識、</a:t>
            </a:r>
            <a:r>
              <a:rPr lang="zh-TW" altLang="en-US" sz="1500" dirty="0">
                <a:solidFill>
                  <a:srgbClr val="6435C1"/>
                </a:solidFill>
              </a:rPr>
              <a:t>指紋辨識</a:t>
            </a:r>
            <a:r>
              <a:rPr lang="zh-TW" altLang="en-US" sz="1500" dirty="0"/>
              <a:t>、</a:t>
            </a:r>
            <a:r>
              <a:rPr lang="zh-TW" altLang="en-US" sz="1500" dirty="0">
                <a:solidFill>
                  <a:srgbClr val="6435C1"/>
                </a:solidFill>
              </a:rPr>
              <a:t>掌紋辨識</a:t>
            </a:r>
            <a:r>
              <a:rPr lang="zh-TW" altLang="en-US" sz="1500" dirty="0"/>
              <a:t>、</a:t>
            </a:r>
            <a:r>
              <a:rPr lang="zh-TW" altLang="en-US" sz="1500" dirty="0">
                <a:solidFill>
                  <a:srgbClr val="6435C1"/>
                </a:solidFill>
              </a:rPr>
              <a:t>虹膜辨識</a:t>
            </a:r>
            <a:r>
              <a:rPr lang="zh-TW" altLang="en-US" sz="1500" dirty="0"/>
              <a:t>、</a:t>
            </a:r>
            <a:r>
              <a:rPr lang="zh-TW" altLang="en-US" sz="1500" dirty="0">
                <a:solidFill>
                  <a:srgbClr val="6435C1"/>
                </a:solidFill>
              </a:rPr>
              <a:t>視網膜辨識</a:t>
            </a:r>
            <a:r>
              <a:rPr lang="zh-TW" altLang="en-US" sz="1500" dirty="0"/>
              <a:t>、</a:t>
            </a:r>
            <a:r>
              <a:rPr lang="zh-TW" altLang="en-US" sz="1500" dirty="0">
                <a:solidFill>
                  <a:srgbClr val="6435C1"/>
                </a:solidFill>
              </a:rPr>
              <a:t>語音辨識</a:t>
            </a:r>
            <a:r>
              <a:rPr lang="zh-TW" altLang="en-US" sz="1500" dirty="0"/>
              <a:t>（用語音辨識可以進行身分辨識，也可以進行語音內容的辨識，只有前者屬於生物特徵辨識技術）、</a:t>
            </a:r>
            <a:r>
              <a:rPr lang="zh-TW" altLang="en-US" sz="1500" dirty="0">
                <a:solidFill>
                  <a:srgbClr val="6435C1"/>
                </a:solidFill>
              </a:rPr>
              <a:t>體形辨識</a:t>
            </a:r>
            <a:r>
              <a:rPr lang="zh-TW" altLang="en-US" sz="1500" dirty="0"/>
              <a:t>、</a:t>
            </a:r>
            <a:r>
              <a:rPr lang="zh-TW" altLang="en-US" sz="1500" dirty="0">
                <a:solidFill>
                  <a:srgbClr val="6435C1"/>
                </a:solidFill>
              </a:rPr>
              <a:t>鍵盤敲擊辨識</a:t>
            </a:r>
            <a:r>
              <a:rPr lang="zh-TW" altLang="en-US" sz="1500" dirty="0"/>
              <a:t>、</a:t>
            </a:r>
            <a:r>
              <a:rPr lang="zh-TW" altLang="en-US" sz="1500" dirty="0">
                <a:solidFill>
                  <a:srgbClr val="6435C1"/>
                </a:solidFill>
              </a:rPr>
              <a:t>簽字辨識</a:t>
            </a:r>
            <a:r>
              <a:rPr lang="zh-TW" altLang="en-US" sz="1500" dirty="0"/>
              <a:t>等。</a:t>
            </a:r>
          </a:p>
          <a:p>
            <a:endParaRPr lang="zh-TW" altLang="en-US" sz="1500" dirty="0"/>
          </a:p>
        </p:txBody>
      </p:sp>
      <p:sp>
        <p:nvSpPr>
          <p:cNvPr id="4" name="矩形 3"/>
          <p:cNvSpPr/>
          <p:nvPr/>
        </p:nvSpPr>
        <p:spPr>
          <a:xfrm>
            <a:off x="3984172" y="4724234"/>
            <a:ext cx="4572000" cy="230832"/>
          </a:xfrm>
          <a:prstGeom prst="rect">
            <a:avLst/>
          </a:prstGeom>
        </p:spPr>
        <p:txBody>
          <a:bodyPr>
            <a:spAutoFit/>
          </a:bodyPr>
          <a:lstStyle/>
          <a:p>
            <a:r>
              <a:rPr lang="en-US" altLang="zh-TW" sz="900" dirty="0">
                <a:hlinkClick r:id="rId2"/>
              </a:rPr>
              <a:t>https://zh.wikipedia.org/wiki/%E4%BA%BA%E8%84%B8%E8%AF%86%E5%88%AB</a:t>
            </a:r>
            <a:endParaRPr lang="zh-TW" altLang="en-US" sz="900" dirty="0"/>
          </a:p>
        </p:txBody>
      </p:sp>
    </p:spTree>
    <p:extLst>
      <p:ext uri="{BB962C8B-B14F-4D97-AF65-F5344CB8AC3E}">
        <p14:creationId xmlns:p14="http://schemas.microsoft.com/office/powerpoint/2010/main" val="2489730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人臉辨識技術的困難</a:t>
            </a:r>
          </a:p>
        </p:txBody>
      </p:sp>
      <p:sp>
        <p:nvSpPr>
          <p:cNvPr id="3" name="內容版面配置區 2"/>
          <p:cNvSpPr>
            <a:spLocks noGrp="1"/>
          </p:cNvSpPr>
          <p:nvPr>
            <p:ph idx="1"/>
          </p:nvPr>
        </p:nvSpPr>
        <p:spPr/>
        <p:txBody>
          <a:bodyPr>
            <a:normAutofit/>
          </a:bodyPr>
          <a:lstStyle/>
          <a:p>
            <a:r>
              <a:rPr lang="zh-TW" altLang="en-US" sz="1500" dirty="0"/>
              <a:t>雖然人臉識別有很多其他識別無法比擬的優點，但是它本身也存在許多困難。人臉識別被認為是生物特徵識別領域甚至人工智慧領域最困難的研究課題之一。人臉識別的困難主要是人臉作為生物特徵的特點所帶來的。人臉在視覺上的特點是：</a:t>
            </a:r>
          </a:p>
          <a:p>
            <a:r>
              <a:rPr lang="en-US" altLang="zh-TW" sz="1500" dirty="0"/>
              <a:t>1. </a:t>
            </a:r>
            <a:r>
              <a:rPr lang="zh-TW" altLang="en-US" sz="1500" dirty="0"/>
              <a:t>不同個體之間的區別不大，</a:t>
            </a:r>
            <a:r>
              <a:rPr lang="zh-TW" altLang="en-US" sz="1500" dirty="0">
                <a:solidFill>
                  <a:srgbClr val="FFC000"/>
                </a:solidFill>
              </a:rPr>
              <a:t>所有的人臉的結構都相似</a:t>
            </a:r>
            <a:r>
              <a:rPr lang="zh-TW" altLang="en-US" sz="1500" dirty="0"/>
              <a:t>，甚至人臉器官的結構外形都很相似。這樣的特點對於利用人臉進行定位是有利的，但是對於利用人臉區分人類個體是不利的。</a:t>
            </a:r>
          </a:p>
          <a:p>
            <a:r>
              <a:rPr lang="en-US" altLang="zh-TW" sz="1500" dirty="0"/>
              <a:t>2. </a:t>
            </a:r>
            <a:r>
              <a:rPr lang="zh-TW" altLang="en-US" sz="1500" dirty="0">
                <a:solidFill>
                  <a:srgbClr val="FFC000"/>
                </a:solidFill>
              </a:rPr>
              <a:t>人臉的外形很不穩定</a:t>
            </a:r>
            <a:r>
              <a:rPr lang="zh-TW" altLang="en-US" sz="1500" dirty="0"/>
              <a:t>，人可以通過臉部的變化產生很多表情，而在不同觀察角度，人臉的視覺圖像也相差很大，另外，人臉識別還受</a:t>
            </a:r>
            <a:r>
              <a:rPr lang="zh-TW" altLang="en-US" sz="1500" dirty="0">
                <a:solidFill>
                  <a:srgbClr val="6435C1"/>
                </a:solidFill>
              </a:rPr>
              <a:t>光照條件</a:t>
            </a:r>
            <a:r>
              <a:rPr lang="zh-TW" altLang="en-US" sz="1500" dirty="0"/>
              <a:t>（例如白天和夜晚，室內和室外等）、人臉的很多</a:t>
            </a:r>
            <a:r>
              <a:rPr lang="zh-TW" altLang="en-US" sz="1500" dirty="0">
                <a:solidFill>
                  <a:srgbClr val="6435C1"/>
                </a:solidFill>
              </a:rPr>
              <a:t>遮蓋物</a:t>
            </a:r>
            <a:r>
              <a:rPr lang="zh-TW" altLang="en-US" sz="1500" dirty="0"/>
              <a:t>（例如口罩、墨鏡、頭髮、鬍鬚等）、</a:t>
            </a:r>
            <a:r>
              <a:rPr lang="zh-TW" altLang="en-US" sz="1500" dirty="0">
                <a:solidFill>
                  <a:srgbClr val="6435C1"/>
                </a:solidFill>
              </a:rPr>
              <a:t>年齡</a:t>
            </a:r>
            <a:r>
              <a:rPr lang="zh-TW" altLang="en-US" sz="1500" dirty="0"/>
              <a:t>、拍攝的姿態角度等多方面因素的影響。</a:t>
            </a:r>
          </a:p>
          <a:p>
            <a:endParaRPr lang="zh-TW" altLang="en-US" sz="1500" dirty="0"/>
          </a:p>
        </p:txBody>
      </p:sp>
      <p:sp>
        <p:nvSpPr>
          <p:cNvPr id="4" name="矩形 3"/>
          <p:cNvSpPr/>
          <p:nvPr/>
        </p:nvSpPr>
        <p:spPr>
          <a:xfrm>
            <a:off x="3341914" y="4784105"/>
            <a:ext cx="4931228" cy="369332"/>
          </a:xfrm>
          <a:prstGeom prst="rect">
            <a:avLst/>
          </a:prstGeom>
        </p:spPr>
        <p:txBody>
          <a:bodyPr wrap="square">
            <a:spAutoFit/>
          </a:bodyPr>
          <a:lstStyle/>
          <a:p>
            <a:r>
              <a:rPr lang="en-US" altLang="zh-TW" sz="900" dirty="0">
                <a:hlinkClick r:id="rId2"/>
              </a:rPr>
              <a:t>https://zh.wikipedia.org/wiki/%E8%87%89%E9%83%A8%E8%BE%A8%E8%AD%98%E7%B3%BB%E7%B5%B1</a:t>
            </a:r>
            <a:endParaRPr lang="zh-TW" altLang="en-US" sz="900" dirty="0"/>
          </a:p>
        </p:txBody>
      </p:sp>
    </p:spTree>
    <p:extLst>
      <p:ext uri="{BB962C8B-B14F-4D97-AF65-F5344CB8AC3E}">
        <p14:creationId xmlns:p14="http://schemas.microsoft.com/office/powerpoint/2010/main" val="23019426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人臉辨識流程</a:t>
            </a:r>
          </a:p>
        </p:txBody>
      </p:sp>
      <p:sp>
        <p:nvSpPr>
          <p:cNvPr id="3" name="內容版面配置區 2"/>
          <p:cNvSpPr>
            <a:spLocks noGrp="1"/>
          </p:cNvSpPr>
          <p:nvPr>
            <p:ph idx="1"/>
          </p:nvPr>
        </p:nvSpPr>
        <p:spPr/>
        <p:txBody>
          <a:bodyPr/>
          <a:lstStyle/>
          <a:p>
            <a:r>
              <a:rPr lang="zh-TW" altLang="en-US" dirty="0"/>
              <a:t>人臉辨識經典的流程分為三個步驟</a:t>
            </a:r>
            <a:r>
              <a:rPr lang="en-US" altLang="zh-TW" dirty="0"/>
              <a:t>:</a:t>
            </a:r>
          </a:p>
          <a:p>
            <a:pPr marL="0" indent="0">
              <a:buNone/>
            </a:pPr>
            <a:r>
              <a:rPr lang="en-US" altLang="zh-TW" dirty="0"/>
              <a:t>1. </a:t>
            </a:r>
            <a:r>
              <a:rPr lang="zh-TW" altLang="en-US" dirty="0"/>
              <a:t>人臉檢測</a:t>
            </a:r>
            <a:r>
              <a:rPr lang="en-US" altLang="zh-TW" dirty="0"/>
              <a:t>(Face Detection)</a:t>
            </a:r>
            <a:r>
              <a:rPr lang="zh-TW" altLang="en-US" dirty="0"/>
              <a:t>；</a:t>
            </a:r>
            <a:r>
              <a:rPr lang="en-US" altLang="zh-TW" dirty="0"/>
              <a:t>2. </a:t>
            </a:r>
            <a:r>
              <a:rPr lang="zh-TW" altLang="en-US" dirty="0"/>
              <a:t>人臉對齊</a:t>
            </a:r>
            <a:r>
              <a:rPr lang="en-US" altLang="zh-TW" dirty="0"/>
              <a:t>(Face Alignment) </a:t>
            </a:r>
            <a:r>
              <a:rPr lang="zh-TW" altLang="en-US" dirty="0"/>
              <a:t>；</a:t>
            </a:r>
            <a:r>
              <a:rPr lang="en-US" altLang="zh-TW" dirty="0"/>
              <a:t>3. </a:t>
            </a:r>
            <a:r>
              <a:rPr lang="zh-TW" altLang="en-US" dirty="0"/>
              <a:t>人臉特徵表徵</a:t>
            </a:r>
            <a:r>
              <a:rPr lang="en-US" altLang="zh-TW" dirty="0"/>
              <a:t>(Feature Representation)</a:t>
            </a:r>
          </a:p>
          <a:p>
            <a:pPr marL="0" indent="0">
              <a:buNone/>
            </a:pPr>
            <a:r>
              <a:rPr lang="zh-TW" altLang="en-US" dirty="0"/>
              <a:t>基於傳統機器學習的人臉辨識一般分為高維人工特徵提取</a:t>
            </a:r>
            <a:r>
              <a:rPr lang="en-US" altLang="zh-TW" dirty="0"/>
              <a:t>(</a:t>
            </a:r>
            <a:r>
              <a:rPr lang="zh-TW" altLang="en-US" dirty="0"/>
              <a:t>例如 </a:t>
            </a:r>
            <a:r>
              <a:rPr lang="en-US" altLang="zh-TW" dirty="0"/>
              <a:t>:</a:t>
            </a:r>
            <a:r>
              <a:rPr lang="zh-TW" altLang="en-US" dirty="0"/>
              <a:t> </a:t>
            </a:r>
            <a:r>
              <a:rPr lang="en-US" altLang="zh-TW" dirty="0"/>
              <a:t>LBP, Gabor)</a:t>
            </a:r>
            <a:r>
              <a:rPr lang="zh-TW" altLang="en-US" dirty="0"/>
              <a:t>和降維</a:t>
            </a:r>
            <a:r>
              <a:rPr lang="en-US" altLang="zh-TW" dirty="0"/>
              <a:t>(</a:t>
            </a:r>
            <a:r>
              <a:rPr lang="zh-TW" altLang="en-US" dirty="0"/>
              <a:t>例如 </a:t>
            </a:r>
            <a:r>
              <a:rPr lang="en-US" altLang="zh-TW" dirty="0"/>
              <a:t>:</a:t>
            </a:r>
            <a:r>
              <a:rPr lang="zh-TW" altLang="en-US" dirty="0"/>
              <a:t> </a:t>
            </a:r>
            <a:r>
              <a:rPr lang="en-US" altLang="zh-TW" dirty="0"/>
              <a:t>PCA, LDA)</a:t>
            </a:r>
            <a:r>
              <a:rPr lang="zh-TW" altLang="en-US" dirty="0"/>
              <a:t>兩個步驟。在深度學習流行之後，我們可以從原始圖像空間直接學習判別性的人臉表示，實現端到端的人臉辨識模型。</a:t>
            </a:r>
          </a:p>
        </p:txBody>
      </p:sp>
      <p:grpSp>
        <p:nvGrpSpPr>
          <p:cNvPr id="7" name="群組 6"/>
          <p:cNvGrpSpPr/>
          <p:nvPr/>
        </p:nvGrpSpPr>
        <p:grpSpPr>
          <a:xfrm>
            <a:off x="225857" y="3363838"/>
            <a:ext cx="8692286" cy="1638953"/>
            <a:chOff x="0" y="4173920"/>
            <a:chExt cx="11589714" cy="2185270"/>
          </a:xfrm>
        </p:grpSpPr>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448" y="5225501"/>
              <a:ext cx="537033" cy="302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73920"/>
              <a:ext cx="8375423" cy="210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8557" y="4725907"/>
              <a:ext cx="1181157" cy="1195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圓角矩形 4"/>
            <p:cNvSpPr/>
            <p:nvPr/>
          </p:nvSpPr>
          <p:spPr>
            <a:xfrm>
              <a:off x="8984343" y="4484914"/>
              <a:ext cx="638628" cy="1792168"/>
            </a:xfrm>
            <a:prstGeom prst="round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TW" sz="1350" b="1" dirty="0">
                  <a:solidFill>
                    <a:schemeClr val="tx2"/>
                  </a:solidFill>
                </a:rPr>
                <a:t>Classifier</a:t>
              </a:r>
              <a:endParaRPr lang="zh-TW" altLang="en-US" sz="1350" b="1" dirty="0">
                <a:solidFill>
                  <a:schemeClr val="tx2"/>
                </a:solidFill>
              </a:endParaRPr>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7478" y="5225501"/>
              <a:ext cx="537033" cy="302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0408557" y="5928303"/>
              <a:ext cx="1085169" cy="430887"/>
            </a:xfrm>
            <a:prstGeom prst="rect">
              <a:avLst/>
            </a:prstGeom>
          </p:spPr>
          <p:txBody>
            <a:bodyPr wrap="none">
              <a:spAutoFit/>
            </a:bodyPr>
            <a:lstStyle/>
            <a:p>
              <a:r>
                <a:rPr lang="en-US" altLang="zh-TW" sz="1500" dirty="0">
                  <a:solidFill>
                    <a:schemeClr val="tx2"/>
                  </a:solidFill>
                </a:rPr>
                <a:t>Stallone</a:t>
              </a:r>
              <a:endParaRPr lang="zh-TW" altLang="en-US" sz="1500" dirty="0">
                <a:solidFill>
                  <a:schemeClr val="tx2"/>
                </a:solidFill>
              </a:endParaRPr>
            </a:p>
          </p:txBody>
        </p:sp>
      </p:grpSp>
    </p:spTree>
    <p:extLst>
      <p:ext uri="{BB962C8B-B14F-4D97-AF65-F5344CB8AC3E}">
        <p14:creationId xmlns:p14="http://schemas.microsoft.com/office/powerpoint/2010/main" val="23861225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人臉辨識</a:t>
            </a:r>
            <a:r>
              <a:rPr lang="en-US" altLang="zh-TW" dirty="0"/>
              <a:t>-</a:t>
            </a:r>
            <a:r>
              <a:rPr lang="zh-TW" altLang="en-US" dirty="0"/>
              <a:t>深度學習</a:t>
            </a:r>
          </a:p>
        </p:txBody>
      </p:sp>
      <p:sp>
        <p:nvSpPr>
          <p:cNvPr id="3" name="內容版面配置區 2"/>
          <p:cNvSpPr>
            <a:spLocks noGrp="1"/>
          </p:cNvSpPr>
          <p:nvPr>
            <p:ph idx="1"/>
          </p:nvPr>
        </p:nvSpPr>
        <p:spPr/>
        <p:txBody>
          <a:bodyPr/>
          <a:lstStyle/>
          <a:p>
            <a:r>
              <a:rPr lang="zh-TW" altLang="en-US" dirty="0"/>
              <a:t>過去幾年，深度學習正在徹底改變人臉辨識的領域。由於</a:t>
            </a:r>
            <a:r>
              <a:rPr lang="en-US" altLang="zh-TW" dirty="0"/>
              <a:t>GPU</a:t>
            </a:r>
            <a:r>
              <a:rPr lang="zh-TW" altLang="en-US" dirty="0"/>
              <a:t>的計算效率不段提升，在</a:t>
            </a:r>
            <a:r>
              <a:rPr lang="en-US" altLang="zh-TW" dirty="0"/>
              <a:t>2015</a:t>
            </a:r>
            <a:r>
              <a:rPr lang="zh-TW" altLang="en-US" dirty="0"/>
              <a:t>年由</a:t>
            </a:r>
            <a:r>
              <a:rPr lang="en-US" altLang="zh-TW" dirty="0"/>
              <a:t>Google</a:t>
            </a:r>
            <a:r>
              <a:rPr lang="zh-TW" altLang="en-US" dirty="0"/>
              <a:t>所提出的</a:t>
            </a:r>
            <a:r>
              <a:rPr lang="en-US" altLang="zh-TW" dirty="0" err="1"/>
              <a:t>Facenet</a:t>
            </a:r>
            <a:r>
              <a:rPr lang="zh-TW" altLang="en-US" dirty="0"/>
              <a:t>，在</a:t>
            </a:r>
            <a:r>
              <a:rPr lang="en-US" altLang="zh-TW" dirty="0"/>
              <a:t>LFW</a:t>
            </a:r>
            <a:r>
              <a:rPr lang="zh-TW" altLang="en-US" dirty="0"/>
              <a:t>人臉資料庫以</a:t>
            </a:r>
            <a:r>
              <a:rPr lang="en-US" altLang="zh-TW" dirty="0"/>
              <a:t>99.63%</a:t>
            </a:r>
            <a:r>
              <a:rPr lang="zh-TW" altLang="en-US" dirty="0"/>
              <a:t>的最佳成績刷新了記錄，由於其易於理解的演算原理以及應用方便，使得</a:t>
            </a:r>
            <a:r>
              <a:rPr lang="en-US" altLang="zh-TW" dirty="0" err="1"/>
              <a:t>Facenet</a:t>
            </a:r>
            <a:r>
              <a:rPr lang="zh-TW" altLang="en-US" dirty="0"/>
              <a:t>在眾多競爭者中（如</a:t>
            </a:r>
            <a:r>
              <a:rPr lang="en-US" altLang="zh-TW" dirty="0" err="1"/>
              <a:t>DeepFace</a:t>
            </a:r>
            <a:r>
              <a:rPr lang="zh-TW" altLang="en-US" dirty="0"/>
              <a:t>、</a:t>
            </a:r>
            <a:r>
              <a:rPr lang="en-US" altLang="zh-TW" dirty="0" err="1"/>
              <a:t>DeepID</a:t>
            </a:r>
            <a:r>
              <a:rPr lang="zh-TW" altLang="en-US" dirty="0"/>
              <a:t>、</a:t>
            </a:r>
            <a:r>
              <a:rPr lang="en-US" altLang="zh-TW" dirty="0"/>
              <a:t>Face++…</a:t>
            </a:r>
            <a:r>
              <a:rPr lang="zh-TW" altLang="en-US" dirty="0"/>
              <a:t>等）異軍突起，成為目前最流行的臉部識別技術。</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711735"/>
            <a:ext cx="6374246" cy="1742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555776" y="4157051"/>
            <a:ext cx="5987143" cy="507831"/>
          </a:xfrm>
          <a:prstGeom prst="rect">
            <a:avLst/>
          </a:prstGeom>
        </p:spPr>
        <p:txBody>
          <a:bodyPr wrap="square">
            <a:spAutoFit/>
          </a:bodyPr>
          <a:lstStyle/>
          <a:p>
            <a:r>
              <a:rPr lang="en-US" altLang="zh-TW" sz="1350" dirty="0"/>
              <a:t>Florian </a:t>
            </a:r>
            <a:r>
              <a:rPr lang="en-US" altLang="zh-TW" sz="1350" dirty="0" err="1"/>
              <a:t>Schroff</a:t>
            </a:r>
            <a:r>
              <a:rPr lang="en-US" altLang="zh-TW" sz="1350" dirty="0"/>
              <a:t>, Dmitry </a:t>
            </a:r>
            <a:r>
              <a:rPr lang="en-US" altLang="zh-TW" sz="1350" dirty="0" err="1"/>
              <a:t>Kalenichenko</a:t>
            </a:r>
            <a:r>
              <a:rPr lang="en-US" altLang="zh-TW" sz="1350" dirty="0"/>
              <a:t>, James </a:t>
            </a:r>
            <a:r>
              <a:rPr lang="en-US" altLang="zh-TW" sz="1350" dirty="0" err="1"/>
              <a:t>Philbin</a:t>
            </a:r>
            <a:endParaRPr lang="en-US" altLang="zh-TW" sz="1350" dirty="0"/>
          </a:p>
          <a:p>
            <a:r>
              <a:rPr lang="en-US" altLang="zh-TW" sz="1350" i="1" dirty="0"/>
              <a:t>(Submitted on 12 Mar 2015 (</a:t>
            </a:r>
            <a:r>
              <a:rPr lang="en-US" altLang="zh-TW" sz="1350" i="1" dirty="0">
                <a:hlinkClick r:id="rId3"/>
              </a:rPr>
              <a:t>v1</a:t>
            </a:r>
            <a:r>
              <a:rPr lang="en-US" altLang="zh-TW" sz="1350" i="1" dirty="0"/>
              <a:t>), last revised 17 Jun 2015 (this version, v3))</a:t>
            </a:r>
          </a:p>
        </p:txBody>
      </p:sp>
    </p:spTree>
    <p:extLst>
      <p:ext uri="{BB962C8B-B14F-4D97-AF65-F5344CB8AC3E}">
        <p14:creationId xmlns:p14="http://schemas.microsoft.com/office/powerpoint/2010/main" val="27858179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人臉辨識應用</a:t>
            </a:r>
            <a:r>
              <a:rPr lang="en-US" altLang="zh-TW" dirty="0"/>
              <a:t>-</a:t>
            </a:r>
            <a:r>
              <a:rPr lang="zh-TW" altLang="en-US" dirty="0"/>
              <a:t>國家安全</a:t>
            </a:r>
          </a:p>
        </p:txBody>
      </p:sp>
      <p:sp>
        <p:nvSpPr>
          <p:cNvPr id="3" name="內容版面配置區 2"/>
          <p:cNvSpPr>
            <a:spLocks noGrp="1"/>
          </p:cNvSpPr>
          <p:nvPr>
            <p:ph idx="1"/>
          </p:nvPr>
        </p:nvSpPr>
        <p:spPr/>
        <p:txBody>
          <a:bodyPr/>
          <a:lstStyle/>
          <a:p>
            <a:endParaRPr lang="zh-TW" altLang="en-US"/>
          </a:p>
        </p:txBody>
      </p:sp>
      <p:pic>
        <p:nvPicPr>
          <p:cNvPr id="3074" name="Picture 2" descr="https://s4.itho.me/sites/default/files/zhu_tu_p5_ren_lian_bian_shi_dai_lai_an_fang_bian_li_yu_zhi_hui_she_ying_wu_qi_xun_-9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568" y="1608534"/>
            <a:ext cx="6858000" cy="30003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720393" y="4719250"/>
            <a:ext cx="3171959" cy="300082"/>
          </a:xfrm>
          <a:prstGeom prst="rect">
            <a:avLst/>
          </a:prstGeom>
        </p:spPr>
        <p:txBody>
          <a:bodyPr wrap="none">
            <a:spAutoFit/>
          </a:bodyPr>
          <a:lstStyle/>
          <a:p>
            <a:r>
              <a:rPr lang="en-US" altLang="zh-TW" sz="1350" dirty="0">
                <a:hlinkClick r:id="rId4"/>
              </a:rPr>
              <a:t>https://www.ithome.com.tw/tech/121694</a:t>
            </a:r>
            <a:endParaRPr lang="zh-TW" altLang="en-US" sz="1350" dirty="0"/>
          </a:p>
        </p:txBody>
      </p:sp>
    </p:spTree>
    <p:extLst>
      <p:ext uri="{BB962C8B-B14F-4D97-AF65-F5344CB8AC3E}">
        <p14:creationId xmlns:p14="http://schemas.microsoft.com/office/powerpoint/2010/main" val="18203843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人臉辨識應用</a:t>
            </a:r>
            <a:r>
              <a:rPr lang="en-US" altLang="zh-TW" dirty="0"/>
              <a:t>-</a:t>
            </a:r>
            <a:r>
              <a:rPr lang="zh-TW" altLang="en-US" dirty="0"/>
              <a:t>機場安檢</a:t>
            </a:r>
          </a:p>
        </p:txBody>
      </p:sp>
      <p:sp>
        <p:nvSpPr>
          <p:cNvPr id="3" name="內容版面配置區 2"/>
          <p:cNvSpPr>
            <a:spLocks noGrp="1"/>
          </p:cNvSpPr>
          <p:nvPr>
            <p:ph idx="1"/>
          </p:nvPr>
        </p:nvSpPr>
        <p:spPr/>
        <p:txBody>
          <a:bodyPr/>
          <a:lstStyle/>
          <a:p>
            <a:r>
              <a:rPr lang="zh-TW" altLang="en-US" dirty="0"/>
              <a:t>日本東京成田機場使用臉部辨識系統，加速查驗護照、入境速度，只要約</a:t>
            </a:r>
            <a:r>
              <a:rPr lang="en-US" altLang="zh-TW" dirty="0"/>
              <a:t>10</a:t>
            </a:r>
            <a:r>
              <a:rPr lang="zh-TW" altLang="en-US" dirty="0"/>
              <a:t>秒就能完成審查，錯誤率僅</a:t>
            </a:r>
            <a:r>
              <a:rPr lang="en-US" altLang="zh-TW" dirty="0"/>
              <a:t>0.01%</a:t>
            </a:r>
            <a:r>
              <a:rPr lang="zh-TW" altLang="en-US" dirty="0"/>
              <a:t>。</a:t>
            </a:r>
          </a:p>
        </p:txBody>
      </p:sp>
      <p:pic>
        <p:nvPicPr>
          <p:cNvPr id="4098" name="Picture 2" descr="https://img.ltn.com.tw/Upload/news/600/2018/06/14/phpS8ClI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620362"/>
            <a:ext cx="4814548" cy="319900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757557" y="4828108"/>
            <a:ext cx="3082895" cy="230832"/>
          </a:xfrm>
          <a:prstGeom prst="rect">
            <a:avLst/>
          </a:prstGeom>
        </p:spPr>
        <p:txBody>
          <a:bodyPr wrap="none">
            <a:spAutoFit/>
          </a:bodyPr>
          <a:lstStyle/>
          <a:p>
            <a:r>
              <a:rPr lang="en-US" altLang="zh-TW" sz="900" dirty="0">
                <a:hlinkClick r:id="rId4"/>
              </a:rPr>
              <a:t>https://news.ltn.com.tw/news/world/breakingnews/2458231</a:t>
            </a:r>
            <a:endParaRPr lang="zh-TW" altLang="en-US" sz="900" dirty="0"/>
          </a:p>
        </p:txBody>
      </p:sp>
    </p:spTree>
    <p:extLst>
      <p:ext uri="{BB962C8B-B14F-4D97-AF65-F5344CB8AC3E}">
        <p14:creationId xmlns:p14="http://schemas.microsoft.com/office/powerpoint/2010/main" val="36393034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人臉辨識應用</a:t>
            </a:r>
            <a:r>
              <a:rPr lang="en-US" altLang="zh-TW" dirty="0"/>
              <a:t>-</a:t>
            </a:r>
            <a:r>
              <a:rPr lang="zh-TW" altLang="en-US" dirty="0"/>
              <a:t>應用程式</a:t>
            </a:r>
          </a:p>
        </p:txBody>
      </p:sp>
      <p:pic>
        <p:nvPicPr>
          <p:cNvPr id="1026" name="Picture 2" descr="https://applebase.net/wp-content/uploads/2017/10/Face-Detection-in-Google-Photos-App-Now-Recognizes-Cats-and-Dogs-by-Na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742" y="1226011"/>
            <a:ext cx="1785938" cy="31932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960914" y="4658752"/>
            <a:ext cx="5573486" cy="230832"/>
          </a:xfrm>
          <a:prstGeom prst="rect">
            <a:avLst/>
          </a:prstGeom>
        </p:spPr>
        <p:txBody>
          <a:bodyPr wrap="square">
            <a:spAutoFit/>
          </a:bodyPr>
          <a:lstStyle/>
          <a:p>
            <a:r>
              <a:rPr lang="en-US" altLang="zh-TW" sz="900" dirty="0">
                <a:hlinkClick r:id="rId3"/>
              </a:rPr>
              <a:t>https://applebase.net/face-detection-in-google-photos-app-now-recognizes-cats-and-dogs-by-name/</a:t>
            </a:r>
            <a:endParaRPr lang="zh-TW" altLang="en-US" sz="900" dirty="0"/>
          </a:p>
        </p:txBody>
      </p:sp>
      <p:sp>
        <p:nvSpPr>
          <p:cNvPr id="5" name="AutoShape 4" descr="「手機人臉辨識解鎖」的圖片搜尋結果"/>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TW" altLang="en-US" sz="1350"/>
          </a:p>
        </p:txBody>
      </p:sp>
      <p:pic>
        <p:nvPicPr>
          <p:cNvPr id="1030" name="Picture 6" descr="「手機人臉辨識解鎖」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8857" y="1556793"/>
            <a:ext cx="4079762" cy="253168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56906" y="954747"/>
            <a:ext cx="3281668" cy="300082"/>
          </a:xfrm>
          <a:prstGeom prst="rect">
            <a:avLst/>
          </a:prstGeom>
        </p:spPr>
        <p:txBody>
          <a:bodyPr wrap="none">
            <a:spAutoFit/>
          </a:bodyPr>
          <a:lstStyle/>
          <a:p>
            <a:r>
              <a:rPr lang="en-US" altLang="zh-TW" sz="1350" dirty="0"/>
              <a:t>Google</a:t>
            </a:r>
            <a:r>
              <a:rPr lang="zh-TW" altLang="en-US" sz="1350" dirty="0"/>
              <a:t>相簿透過人臉辨識幫你區分相片。</a:t>
            </a:r>
          </a:p>
        </p:txBody>
      </p:sp>
      <p:sp>
        <p:nvSpPr>
          <p:cNvPr id="10" name="矩形 9"/>
          <p:cNvSpPr/>
          <p:nvPr/>
        </p:nvSpPr>
        <p:spPr>
          <a:xfrm>
            <a:off x="5196990" y="1279794"/>
            <a:ext cx="1569660" cy="300082"/>
          </a:xfrm>
          <a:prstGeom prst="rect">
            <a:avLst/>
          </a:prstGeom>
        </p:spPr>
        <p:txBody>
          <a:bodyPr wrap="none">
            <a:spAutoFit/>
          </a:bodyPr>
          <a:lstStyle/>
          <a:p>
            <a:r>
              <a:rPr lang="zh-TW" altLang="en-US" sz="1350" dirty="0"/>
              <a:t>手機人臉辨識解鎖</a:t>
            </a:r>
          </a:p>
        </p:txBody>
      </p:sp>
    </p:spTree>
    <p:extLst>
      <p:ext uri="{BB962C8B-B14F-4D97-AF65-F5344CB8AC3E}">
        <p14:creationId xmlns:p14="http://schemas.microsoft.com/office/powerpoint/2010/main" val="33821156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人臉辨識應用</a:t>
            </a:r>
            <a:r>
              <a:rPr lang="en-US" altLang="zh-TW" dirty="0"/>
              <a:t>-</a:t>
            </a:r>
            <a:r>
              <a:rPr lang="zh-TW" altLang="en-US" dirty="0"/>
              <a:t>商業應用</a:t>
            </a:r>
          </a:p>
        </p:txBody>
      </p:sp>
      <p:pic>
        <p:nvPicPr>
          <p:cNvPr id="2052" name="Picture 4" descr="利用百度的人臉辨識功能，在烏鎮風景區各入口閘門處「刷臉」即可通行了。(圖片來源：The Ve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477" y="1932798"/>
            <a:ext cx="3984171" cy="26561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ippontrend.com/S2710/upload/2017022701984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61" y="1293218"/>
            <a:ext cx="3915116" cy="260845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07571" y="1016218"/>
            <a:ext cx="914401" cy="300082"/>
          </a:xfrm>
          <a:prstGeom prst="rect">
            <a:avLst/>
          </a:prstGeom>
          <a:noFill/>
        </p:spPr>
        <p:txBody>
          <a:bodyPr wrap="square" rtlCol="0">
            <a:spAutoFit/>
          </a:bodyPr>
          <a:lstStyle/>
          <a:p>
            <a:r>
              <a:rPr lang="zh-TW" altLang="en-US" sz="1350" dirty="0"/>
              <a:t>演唱會</a:t>
            </a:r>
          </a:p>
        </p:txBody>
      </p:sp>
      <p:sp>
        <p:nvSpPr>
          <p:cNvPr id="7" name="文字方塊 6"/>
          <p:cNvSpPr txBox="1"/>
          <p:nvPr/>
        </p:nvSpPr>
        <p:spPr>
          <a:xfrm>
            <a:off x="5056414" y="1655798"/>
            <a:ext cx="2030186" cy="300082"/>
          </a:xfrm>
          <a:prstGeom prst="rect">
            <a:avLst/>
          </a:prstGeom>
          <a:noFill/>
        </p:spPr>
        <p:txBody>
          <a:bodyPr wrap="square" rtlCol="0">
            <a:spAutoFit/>
          </a:bodyPr>
          <a:lstStyle/>
          <a:p>
            <a:r>
              <a:rPr lang="zh-TW" altLang="en-US" sz="1350" dirty="0"/>
              <a:t>觀光景點、車站</a:t>
            </a:r>
          </a:p>
        </p:txBody>
      </p:sp>
      <p:sp>
        <p:nvSpPr>
          <p:cNvPr id="5" name="矩形 4"/>
          <p:cNvSpPr/>
          <p:nvPr/>
        </p:nvSpPr>
        <p:spPr>
          <a:xfrm>
            <a:off x="707571" y="3994891"/>
            <a:ext cx="3352800" cy="230832"/>
          </a:xfrm>
          <a:prstGeom prst="rect">
            <a:avLst/>
          </a:prstGeom>
        </p:spPr>
        <p:txBody>
          <a:bodyPr wrap="square">
            <a:spAutoFit/>
          </a:bodyPr>
          <a:lstStyle/>
          <a:p>
            <a:r>
              <a:rPr lang="en-US" altLang="zh-TW" sz="900" dirty="0">
                <a:hlinkClick r:id="rId5"/>
              </a:rPr>
              <a:t>https://nippontrend.com/tw/article/2017022701984.html?page=1</a:t>
            </a:r>
            <a:endParaRPr lang="zh-TW" altLang="en-US" sz="900" dirty="0"/>
          </a:p>
        </p:txBody>
      </p:sp>
      <p:sp>
        <p:nvSpPr>
          <p:cNvPr id="6" name="矩形 5"/>
          <p:cNvSpPr/>
          <p:nvPr/>
        </p:nvSpPr>
        <p:spPr>
          <a:xfrm>
            <a:off x="4413477" y="4611437"/>
            <a:ext cx="4572000" cy="230832"/>
          </a:xfrm>
          <a:prstGeom prst="rect">
            <a:avLst/>
          </a:prstGeom>
        </p:spPr>
        <p:txBody>
          <a:bodyPr>
            <a:spAutoFit/>
          </a:bodyPr>
          <a:lstStyle/>
          <a:p>
            <a:r>
              <a:rPr lang="en-US" altLang="zh-TW" sz="900" dirty="0">
                <a:hlinkClick r:id="rId6"/>
              </a:rPr>
              <a:t>https://www.chinatimes.com/realtimenews/20180122005023-260410?chdtv</a:t>
            </a:r>
            <a:endParaRPr lang="zh-TW" altLang="en-US" sz="900" dirty="0"/>
          </a:p>
        </p:txBody>
      </p:sp>
    </p:spTree>
    <p:extLst>
      <p:ext uri="{BB962C8B-B14F-4D97-AF65-F5344CB8AC3E}">
        <p14:creationId xmlns:p14="http://schemas.microsoft.com/office/powerpoint/2010/main" val="941959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網路設定</a:t>
            </a:r>
          </a:p>
        </p:txBody>
      </p:sp>
      <p:sp>
        <p:nvSpPr>
          <p:cNvPr id="3" name="內容版面配置區 2"/>
          <p:cNvSpPr>
            <a:spLocks noGrp="1"/>
          </p:cNvSpPr>
          <p:nvPr>
            <p:ph idx="1"/>
          </p:nvPr>
        </p:nvSpPr>
        <p:spPr/>
        <p:txBody>
          <a:bodyPr/>
          <a:lstStyle/>
          <a:p>
            <a:endParaRPr lang="zh-TW" altLang="en-US" dirty="0"/>
          </a:p>
        </p:txBody>
      </p:sp>
      <p:grpSp>
        <p:nvGrpSpPr>
          <p:cNvPr id="9" name="群組 8"/>
          <p:cNvGrpSpPr/>
          <p:nvPr/>
        </p:nvGrpSpPr>
        <p:grpSpPr>
          <a:xfrm>
            <a:off x="2627784" y="918214"/>
            <a:ext cx="3703358" cy="4159279"/>
            <a:chOff x="2627784" y="918214"/>
            <a:chExt cx="3703358" cy="4159279"/>
          </a:xfrm>
        </p:grpSpPr>
        <p:pic>
          <p:nvPicPr>
            <p:cNvPr id="4" name="圖片 3"/>
            <p:cNvPicPr>
              <a:picLocks noChangeAspect="1"/>
            </p:cNvPicPr>
            <p:nvPr/>
          </p:nvPicPr>
          <p:blipFill>
            <a:blip r:embed="rId2"/>
            <a:stretch>
              <a:fillRect/>
            </a:stretch>
          </p:blipFill>
          <p:spPr>
            <a:xfrm>
              <a:off x="2627784" y="918214"/>
              <a:ext cx="3703358" cy="4159279"/>
            </a:xfrm>
            <a:prstGeom prst="rect">
              <a:avLst/>
            </a:prstGeom>
          </p:spPr>
        </p:pic>
        <p:sp>
          <p:nvSpPr>
            <p:cNvPr id="5" name="矩形 4"/>
            <p:cNvSpPr/>
            <p:nvPr/>
          </p:nvSpPr>
          <p:spPr>
            <a:xfrm>
              <a:off x="2771800" y="2308485"/>
              <a:ext cx="3249630" cy="695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995936" y="1967961"/>
              <a:ext cx="1563761" cy="338554"/>
            </a:xfrm>
            <a:prstGeom prst="rect">
              <a:avLst/>
            </a:prstGeom>
            <a:noFill/>
          </p:spPr>
          <p:txBody>
            <a:bodyPr wrap="square" rtlCol="0">
              <a:spAutoFit/>
            </a:bodyPr>
            <a:lstStyle/>
            <a:p>
              <a:r>
                <a:rPr lang="en-US" altLang="zh-TW" sz="1600" dirty="0">
                  <a:solidFill>
                    <a:srgbClr val="C00000"/>
                  </a:solidFill>
                  <a:latin typeface="Calibri" panose="020F0502020204030204" pitchFamily="34" charset="0"/>
                </a:rPr>
                <a:t>4.</a:t>
              </a:r>
              <a:r>
                <a:rPr lang="zh-TW" altLang="en-US" sz="1600" dirty="0">
                  <a:solidFill>
                    <a:srgbClr val="C00000"/>
                  </a:solidFill>
                  <a:latin typeface="Calibri" panose="020F0502020204030204" pitchFamily="34" charset="0"/>
                </a:rPr>
                <a:t> 設定 </a:t>
              </a:r>
              <a:r>
                <a:rPr lang="en-US" altLang="zh-TW" sz="1600" dirty="0">
                  <a:solidFill>
                    <a:srgbClr val="C00000"/>
                  </a:solidFill>
                  <a:latin typeface="Calibri" panose="020F0502020204030204" pitchFamily="34" charset="0"/>
                </a:rPr>
                <a:t>IP</a:t>
              </a:r>
              <a:r>
                <a:rPr lang="zh-TW" altLang="en-US" sz="1600" dirty="0">
                  <a:solidFill>
                    <a:srgbClr val="C00000"/>
                  </a:solidFill>
                  <a:latin typeface="Calibri" panose="020F0502020204030204" pitchFamily="34" charset="0"/>
                </a:rPr>
                <a:t> 位置</a:t>
              </a:r>
            </a:p>
          </p:txBody>
        </p:sp>
        <p:sp>
          <p:nvSpPr>
            <p:cNvPr id="7" name="矩形 6"/>
            <p:cNvSpPr/>
            <p:nvPr/>
          </p:nvSpPr>
          <p:spPr>
            <a:xfrm>
              <a:off x="4571999" y="4741173"/>
              <a:ext cx="1264675" cy="3363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3635896" y="4336316"/>
              <a:ext cx="1563761" cy="338554"/>
            </a:xfrm>
            <a:prstGeom prst="rect">
              <a:avLst/>
            </a:prstGeom>
            <a:noFill/>
          </p:spPr>
          <p:txBody>
            <a:bodyPr wrap="square" rtlCol="0">
              <a:spAutoFit/>
            </a:bodyPr>
            <a:lstStyle/>
            <a:p>
              <a:r>
                <a:rPr lang="en-US" altLang="zh-TW" sz="1600" dirty="0">
                  <a:solidFill>
                    <a:srgbClr val="C00000"/>
                  </a:solidFill>
                  <a:latin typeface="Calibri" panose="020F0502020204030204" pitchFamily="34" charset="0"/>
                </a:rPr>
                <a:t>5.</a:t>
              </a:r>
              <a:r>
                <a:rPr lang="zh-TW" altLang="en-US" sz="1600" dirty="0">
                  <a:solidFill>
                    <a:srgbClr val="C00000"/>
                  </a:solidFill>
                  <a:latin typeface="Calibri" panose="020F0502020204030204" pitchFamily="34" charset="0"/>
                </a:rPr>
                <a:t> 確認儲存</a:t>
              </a:r>
              <a:r>
                <a:rPr lang="en-US" altLang="zh-TW" sz="1600" dirty="0">
                  <a:solidFill>
                    <a:srgbClr val="C00000"/>
                  </a:solidFill>
                  <a:latin typeface="Calibri" panose="020F0502020204030204" pitchFamily="34" charset="0"/>
                </a:rPr>
                <a:t> </a:t>
              </a:r>
              <a:endParaRPr lang="zh-TW" altLang="en-US" sz="1600" dirty="0">
                <a:solidFill>
                  <a:srgbClr val="C00000"/>
                </a:solidFill>
                <a:latin typeface="Calibri" panose="020F0502020204030204" pitchFamily="34" charset="0"/>
              </a:endParaRPr>
            </a:p>
          </p:txBody>
        </p:sp>
      </p:grpSp>
    </p:spTree>
    <p:extLst>
      <p:ext uri="{BB962C8B-B14F-4D97-AF65-F5344CB8AC3E}">
        <p14:creationId xmlns:p14="http://schemas.microsoft.com/office/powerpoint/2010/main" val="40983405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ms.digitimes.com/NewsImg/2019/0605/561390-3-U78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850" y="2289643"/>
            <a:ext cx="4701608" cy="232573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normAutofit fontScale="90000"/>
          </a:bodyPr>
          <a:lstStyle/>
          <a:p>
            <a:r>
              <a:rPr lang="zh-TW" altLang="en-US" dirty="0"/>
              <a:t>人臉辨識應用</a:t>
            </a:r>
            <a:r>
              <a:rPr lang="en-US" altLang="zh-TW" dirty="0"/>
              <a:t>-</a:t>
            </a:r>
            <a:r>
              <a:rPr lang="zh-TW" altLang="en-US" dirty="0"/>
              <a:t>門禁與廠區管理</a:t>
            </a:r>
          </a:p>
        </p:txBody>
      </p:sp>
      <p:sp>
        <p:nvSpPr>
          <p:cNvPr id="3" name="內容版面配置區 2"/>
          <p:cNvSpPr>
            <a:spLocks noGrp="1"/>
          </p:cNvSpPr>
          <p:nvPr>
            <p:ph idx="1"/>
          </p:nvPr>
        </p:nvSpPr>
        <p:spPr/>
        <p:txBody>
          <a:bodyPr/>
          <a:lstStyle/>
          <a:p>
            <a:endParaRPr lang="zh-TW" altLang="en-US" dirty="0"/>
          </a:p>
        </p:txBody>
      </p:sp>
      <p:sp>
        <p:nvSpPr>
          <p:cNvPr id="4" name="AutoShape 4" descr="「人臉辨識 門禁」的圖片搜尋結果"/>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TW" altLang="en-US" sz="1350"/>
          </a:p>
        </p:txBody>
      </p:sp>
      <p:sp>
        <p:nvSpPr>
          <p:cNvPr id="5" name="AutoShape 6" descr="「人臉辨識 門禁」的圖片搜尋結果"/>
          <p:cNvSpPr>
            <a:spLocks noChangeAspect="1" noChangeArrowheads="1"/>
          </p:cNvSpPr>
          <p:nvPr/>
        </p:nvSpPr>
        <p:spPr bwMode="auto">
          <a:xfrm>
            <a:off x="230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TW" altLang="en-US" sz="1350"/>
          </a:p>
        </p:txBody>
      </p:sp>
      <p:sp>
        <p:nvSpPr>
          <p:cNvPr id="6" name="AutoShape 8" descr="「人臉辨識 門禁」的圖片搜尋結果"/>
          <p:cNvSpPr>
            <a:spLocks noChangeAspect="1" noChangeArrowheads="1"/>
          </p:cNvSpPr>
          <p:nvPr/>
        </p:nvSpPr>
        <p:spPr bwMode="auto">
          <a:xfrm>
            <a:off x="345281" y="1202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TW" altLang="en-US" sz="1350"/>
          </a:p>
        </p:txBody>
      </p:sp>
      <p:sp>
        <p:nvSpPr>
          <p:cNvPr id="7" name="AutoShape 10" descr="「人臉辨識 門禁」的圖片搜尋結果"/>
          <p:cNvSpPr>
            <a:spLocks noChangeAspect="1" noChangeArrowheads="1"/>
          </p:cNvSpPr>
          <p:nvPr/>
        </p:nvSpPr>
        <p:spPr bwMode="auto">
          <a:xfrm>
            <a:off x="459581" y="2345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TW" altLang="en-US" sz="1350"/>
          </a:p>
        </p:txBody>
      </p:sp>
      <p:sp>
        <p:nvSpPr>
          <p:cNvPr id="8" name="矩形 7"/>
          <p:cNvSpPr/>
          <p:nvPr/>
        </p:nvSpPr>
        <p:spPr>
          <a:xfrm>
            <a:off x="3766457" y="4784104"/>
            <a:ext cx="4572000" cy="369332"/>
          </a:xfrm>
          <a:prstGeom prst="rect">
            <a:avLst/>
          </a:prstGeom>
        </p:spPr>
        <p:txBody>
          <a:bodyPr>
            <a:spAutoFit/>
          </a:bodyPr>
          <a:lstStyle/>
          <a:p>
            <a:r>
              <a:rPr lang="en-US" altLang="zh-TW" sz="900" dirty="0">
                <a:hlinkClick r:id="rId4"/>
              </a:rPr>
              <a:t>https://www.digitimes.com.tw/iot/article.asp?cat=158&amp;id=0000561390_fp74s3dq8zbkqd17u7834</a:t>
            </a:r>
            <a:endParaRPr lang="zh-TW" altLang="en-US" sz="900" dirty="0"/>
          </a:p>
        </p:txBody>
      </p:sp>
      <p:pic>
        <p:nvPicPr>
          <p:cNvPr id="3083" name="Picture 11" descr="D:\Users\2205\Downloads\下載.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 y="1050240"/>
            <a:ext cx="4096091" cy="231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9396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機器學習開發流程</a:t>
            </a:r>
            <a:r>
              <a:rPr lang="en-US" altLang="zh-TW" dirty="0"/>
              <a:t>-prepare data</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AutoShape 4" descr="https://miro.medium.com/max/2462/0*cusRyqQTJEj2ZTCJ"/>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TW" altLang="en-US" sz="1350"/>
          </a:p>
        </p:txBody>
      </p:sp>
      <p:sp>
        <p:nvSpPr>
          <p:cNvPr id="5" name="矩形 4"/>
          <p:cNvSpPr/>
          <p:nvPr/>
        </p:nvSpPr>
        <p:spPr>
          <a:xfrm>
            <a:off x="3831772" y="4800434"/>
            <a:ext cx="4572000" cy="230832"/>
          </a:xfrm>
          <a:prstGeom prst="rect">
            <a:avLst/>
          </a:prstGeom>
        </p:spPr>
        <p:txBody>
          <a:bodyPr>
            <a:spAutoFit/>
          </a:bodyPr>
          <a:lstStyle/>
          <a:p>
            <a:r>
              <a:rPr lang="en-US" altLang="zh-TW" sz="900" dirty="0">
                <a:hlinkClick r:id="rId2"/>
              </a:rPr>
              <a:t>https://medium.com/@NvidiaAI/accelerating-the-entire-deep-learning-pipeline-bff0e4e05fc</a:t>
            </a:r>
            <a:endParaRPr lang="zh-TW" altLang="en-US" sz="900" dirty="0"/>
          </a:p>
        </p:txBody>
      </p:sp>
      <p:pic>
        <p:nvPicPr>
          <p:cNvPr id="1032" name="Picture 8" descr="https://miro.medium.com/max/1108/0*cusRyqQTJEj2ZTC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886" y="833692"/>
            <a:ext cx="6379028" cy="396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0135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人臉辨識數據集</a:t>
            </a:r>
          </a:p>
        </p:txBody>
      </p:sp>
      <p:sp>
        <p:nvSpPr>
          <p:cNvPr id="3" name="內容版面配置區 2"/>
          <p:cNvSpPr>
            <a:spLocks noGrp="1"/>
          </p:cNvSpPr>
          <p:nvPr>
            <p:ph idx="1"/>
          </p:nvPr>
        </p:nvSpPr>
        <p:spPr/>
        <p:txBody>
          <a:bodyPr/>
          <a:lstStyle/>
          <a:p>
            <a:r>
              <a:rPr lang="en-US" altLang="zh-TW" dirty="0"/>
              <a:t>LFW</a:t>
            </a:r>
            <a:r>
              <a:rPr lang="zh-TW" altLang="en-US" dirty="0"/>
              <a:t>，</a:t>
            </a:r>
            <a:r>
              <a:rPr lang="en-US" altLang="zh-TW" dirty="0"/>
              <a:t>FDDB</a:t>
            </a:r>
            <a:r>
              <a:rPr lang="zh-TW" altLang="en-US" dirty="0"/>
              <a:t>與</a:t>
            </a:r>
            <a:r>
              <a:rPr lang="en-US" altLang="zh-TW" dirty="0"/>
              <a:t>FRVT</a:t>
            </a:r>
            <a:r>
              <a:rPr lang="zh-TW" altLang="en-US" dirty="0"/>
              <a:t>等數據集就像一張試卷，在答案固定的情況下被一波又一波的人反覆研究，早已變得透明。但是時日，除了宣傳炒作目的外還有人用數據 集成績作為算法好壞的評價標準，這是不客觀的。</a:t>
            </a:r>
          </a:p>
        </p:txBody>
      </p:sp>
    </p:spTree>
    <p:extLst>
      <p:ext uri="{BB962C8B-B14F-4D97-AF65-F5344CB8AC3E}">
        <p14:creationId xmlns:p14="http://schemas.microsoft.com/office/powerpoint/2010/main" val="25001250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Labeled Faces in the Wild Home (LFW)</a:t>
            </a:r>
            <a:endParaRPr lang="zh-TW" altLang="en-US" dirty="0"/>
          </a:p>
        </p:txBody>
      </p:sp>
      <p:sp>
        <p:nvSpPr>
          <p:cNvPr id="3" name="內容版面配置區 2"/>
          <p:cNvSpPr>
            <a:spLocks noGrp="1"/>
          </p:cNvSpPr>
          <p:nvPr>
            <p:ph idx="1"/>
          </p:nvPr>
        </p:nvSpPr>
        <p:spPr/>
        <p:txBody>
          <a:bodyPr/>
          <a:lstStyle/>
          <a:p>
            <a:pPr marL="0" indent="0">
              <a:buNone/>
            </a:pPr>
            <a:r>
              <a:rPr lang="zh-TW" altLang="en-US" dirty="0"/>
              <a:t>無約束自然場景人臉識別數據集，該數據集由</a:t>
            </a:r>
            <a:r>
              <a:rPr lang="en-US" altLang="zh-TW" dirty="0"/>
              <a:t>13000</a:t>
            </a:r>
            <a:r>
              <a:rPr lang="zh-TW" altLang="en-US" dirty="0"/>
              <a:t>多張全世界知名人士互聯網自然場景不同朝向，表情和光照環境人臉圖片組成，共有</a:t>
            </a:r>
            <a:r>
              <a:rPr lang="en-US" altLang="zh-TW" dirty="0"/>
              <a:t>5000</a:t>
            </a:r>
            <a:r>
              <a:rPr lang="zh-TW" altLang="en-US" dirty="0"/>
              <a:t>多人，其中有</a:t>
            </a:r>
            <a:r>
              <a:rPr lang="en-US" altLang="zh-TW" dirty="0"/>
              <a:t>1680</a:t>
            </a:r>
            <a:r>
              <a:rPr lang="zh-TW" altLang="en-US" dirty="0"/>
              <a:t>人有</a:t>
            </a:r>
            <a:r>
              <a:rPr lang="en-US" altLang="zh-TW" dirty="0"/>
              <a:t>2</a:t>
            </a:r>
            <a:r>
              <a:rPr lang="zh-TW" altLang="en-US" dirty="0"/>
              <a:t>張或</a:t>
            </a:r>
            <a:r>
              <a:rPr lang="en-US" altLang="zh-TW" dirty="0"/>
              <a:t>2 </a:t>
            </a:r>
            <a:r>
              <a:rPr lang="zh-TW" altLang="en-US" dirty="0"/>
              <a:t>張以上人臉圖片。每張人臉圖片都有其唯一的姓名</a:t>
            </a:r>
            <a:r>
              <a:rPr lang="en-US" altLang="zh-TW" dirty="0"/>
              <a:t>ID</a:t>
            </a:r>
            <a:r>
              <a:rPr lang="zh-TW" altLang="en-US" dirty="0"/>
              <a:t>和序號細分分開。</a:t>
            </a:r>
          </a:p>
        </p:txBody>
      </p:sp>
      <p:pic>
        <p:nvPicPr>
          <p:cNvPr id="2050" name="Picture 2" descr="https://pic4.zhimg.com/80/v2-8499ca4c7e0d2ee2d42be0cf40d363cb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943" y="2515733"/>
            <a:ext cx="6750224" cy="198006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629647" y="4602872"/>
            <a:ext cx="2598404" cy="300082"/>
          </a:xfrm>
          <a:prstGeom prst="rect">
            <a:avLst/>
          </a:prstGeom>
        </p:spPr>
        <p:txBody>
          <a:bodyPr wrap="none">
            <a:spAutoFit/>
          </a:bodyPr>
          <a:lstStyle/>
          <a:p>
            <a:r>
              <a:rPr lang="en-US" altLang="zh-TW" sz="1350" dirty="0">
                <a:hlinkClick r:id="rId4"/>
              </a:rPr>
              <a:t>http://vis-www.cs.umass.edu/lfw/</a:t>
            </a:r>
            <a:endParaRPr lang="zh-TW" altLang="en-US" sz="1350" dirty="0"/>
          </a:p>
        </p:txBody>
      </p:sp>
    </p:spTree>
    <p:extLst>
      <p:ext uri="{BB962C8B-B14F-4D97-AF65-F5344CB8AC3E}">
        <p14:creationId xmlns:p14="http://schemas.microsoft.com/office/powerpoint/2010/main" val="27870430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Labeled Faces in the Wild Home (LFW)</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LFW</a:t>
            </a:r>
            <a:r>
              <a:rPr lang="zh-TW" altLang="en-US" dirty="0"/>
              <a:t>的標準測試協議包括</a:t>
            </a:r>
            <a:r>
              <a:rPr lang="en-US" altLang="zh-TW" dirty="0"/>
              <a:t>6000</a:t>
            </a:r>
            <a:r>
              <a:rPr lang="zh-TW" altLang="en-US" dirty="0"/>
              <a:t>對人臉的十折確認任務，每折包括</a:t>
            </a:r>
            <a:r>
              <a:rPr lang="en-US" altLang="zh-TW" dirty="0"/>
              <a:t>300</a:t>
            </a:r>
            <a:r>
              <a:rPr lang="zh-TW" altLang="en-US" dirty="0"/>
              <a:t>對正例和</a:t>
            </a:r>
            <a:r>
              <a:rPr lang="en-US" altLang="zh-TW" dirty="0"/>
              <a:t>300</a:t>
            </a:r>
            <a:r>
              <a:rPr lang="zh-TW" altLang="en-US" dirty="0"/>
              <a:t>對反例，採用十折平均精度作為性能評價指標。</a:t>
            </a:r>
            <a:endParaRPr lang="en-US" altLang="zh-TW" dirty="0"/>
          </a:p>
          <a:p>
            <a:endParaRPr lang="en-US" altLang="zh-TW" dirty="0"/>
          </a:p>
          <a:p>
            <a:r>
              <a:rPr lang="en-US" altLang="zh-TW" dirty="0"/>
              <a:t>2013</a:t>
            </a:r>
            <a:r>
              <a:rPr lang="zh-TW" altLang="en-US" dirty="0"/>
              <a:t>年之前，主要技術路線為人造或基於學習的局部描述子</a:t>
            </a:r>
            <a:r>
              <a:rPr lang="en-US" altLang="zh-TW" dirty="0"/>
              <a:t>+</a:t>
            </a:r>
            <a:r>
              <a:rPr lang="zh-TW" altLang="en-US" dirty="0"/>
              <a:t>測度學習。</a:t>
            </a:r>
            <a:endParaRPr lang="en-US" altLang="zh-TW" dirty="0"/>
          </a:p>
          <a:p>
            <a:r>
              <a:rPr lang="en-US" altLang="zh-TW" dirty="0"/>
              <a:t>2014</a:t>
            </a:r>
            <a:r>
              <a:rPr lang="zh-TW" altLang="en-US" dirty="0"/>
              <a:t>年之後，主要技術路線為深度學習。</a:t>
            </a:r>
            <a:endParaRPr lang="en-US" altLang="zh-TW" dirty="0"/>
          </a:p>
          <a:p>
            <a:r>
              <a:rPr lang="en-US" altLang="zh-TW" dirty="0"/>
              <a:t>2014</a:t>
            </a:r>
            <a:r>
              <a:rPr lang="zh-TW" altLang="en-US" dirty="0"/>
              <a:t>年以來，深度學習</a:t>
            </a:r>
            <a:r>
              <a:rPr lang="en-US" altLang="zh-TW" dirty="0"/>
              <a:t>+</a:t>
            </a:r>
            <a:r>
              <a:rPr lang="zh-TW" altLang="en-US" dirty="0"/>
              <a:t>大數據（海量的有標註人臉數據）成為人臉識別領域的主流技術路線，其中兩個重要的趨勢為：</a:t>
            </a:r>
            <a:endParaRPr lang="en-US" altLang="zh-TW" dirty="0"/>
          </a:p>
          <a:p>
            <a:r>
              <a:rPr lang="en-US" altLang="zh-TW" dirty="0"/>
              <a:t>1</a:t>
            </a:r>
            <a:r>
              <a:rPr lang="zh-TW" altLang="en-US" dirty="0"/>
              <a:t>）網絡變大變深（</a:t>
            </a:r>
            <a:r>
              <a:rPr lang="en-US" altLang="zh-TW" dirty="0"/>
              <a:t>VGGFace16</a:t>
            </a:r>
            <a:r>
              <a:rPr lang="zh-TW" altLang="en-US" dirty="0"/>
              <a:t>層，</a:t>
            </a:r>
            <a:r>
              <a:rPr lang="en-US" altLang="zh-TW" dirty="0"/>
              <a:t>FaceNet22</a:t>
            </a:r>
            <a:r>
              <a:rPr lang="zh-TW" altLang="en-US" dirty="0"/>
              <a:t>層） 。</a:t>
            </a:r>
            <a:endParaRPr lang="en-US" altLang="zh-TW" dirty="0"/>
          </a:p>
          <a:p>
            <a:r>
              <a:rPr lang="en-US" altLang="zh-TW" dirty="0"/>
              <a:t>2</a:t>
            </a:r>
            <a:r>
              <a:rPr lang="zh-TW" altLang="en-US" dirty="0"/>
              <a:t>）數據量不斷擴大（</a:t>
            </a:r>
            <a:r>
              <a:rPr lang="en-US" altLang="zh-TW" dirty="0" err="1"/>
              <a:t>DeepFace</a:t>
            </a:r>
            <a:r>
              <a:rPr lang="en-US" altLang="zh-TW" dirty="0"/>
              <a:t> 400</a:t>
            </a:r>
            <a:r>
              <a:rPr lang="zh-TW" altLang="en-US" dirty="0"/>
              <a:t>萬，</a:t>
            </a:r>
            <a:r>
              <a:rPr lang="en-US" altLang="zh-TW" dirty="0"/>
              <a:t>FaceNet2</a:t>
            </a:r>
            <a:r>
              <a:rPr lang="zh-TW" altLang="en-US" dirty="0"/>
              <a:t>億），大數據成為提升人臉識別性能的關鍵。</a:t>
            </a:r>
          </a:p>
        </p:txBody>
      </p:sp>
      <p:sp>
        <p:nvSpPr>
          <p:cNvPr id="4" name="矩形 3"/>
          <p:cNvSpPr/>
          <p:nvPr/>
        </p:nvSpPr>
        <p:spPr>
          <a:xfrm>
            <a:off x="4981088" y="4615342"/>
            <a:ext cx="3688959" cy="300082"/>
          </a:xfrm>
          <a:prstGeom prst="rect">
            <a:avLst/>
          </a:prstGeom>
        </p:spPr>
        <p:txBody>
          <a:bodyPr wrap="none">
            <a:spAutoFit/>
          </a:bodyPr>
          <a:lstStyle/>
          <a:p>
            <a:r>
              <a:rPr lang="en-US" altLang="zh-TW" sz="1350" dirty="0">
                <a:hlinkClick r:id="rId3"/>
              </a:rPr>
              <a:t>https://www.jiqizhixin.com/articles/2017-10-20-9</a:t>
            </a:r>
            <a:endParaRPr lang="zh-TW" altLang="en-US" sz="1350" dirty="0"/>
          </a:p>
        </p:txBody>
      </p:sp>
    </p:spTree>
    <p:extLst>
      <p:ext uri="{BB962C8B-B14F-4D97-AF65-F5344CB8AC3E}">
        <p14:creationId xmlns:p14="http://schemas.microsoft.com/office/powerpoint/2010/main" val="229883158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LFW </a:t>
            </a:r>
            <a:r>
              <a:rPr lang="zh-TW" altLang="en-US" dirty="0"/>
              <a:t>歷年精度</a:t>
            </a:r>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568" y="785551"/>
            <a:ext cx="5813123" cy="4189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52848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learning + big data</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074" name="Picture 2" descr="State-of-the-art methods on LFW at time of publishing. (Sorted by accuracy desce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834" y="1103349"/>
            <a:ext cx="7481358" cy="341502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620192" y="4518371"/>
            <a:ext cx="4572000" cy="369332"/>
          </a:xfrm>
          <a:prstGeom prst="rect">
            <a:avLst/>
          </a:prstGeom>
        </p:spPr>
        <p:txBody>
          <a:bodyPr>
            <a:spAutoFit/>
          </a:bodyPr>
          <a:lstStyle/>
          <a:p>
            <a:r>
              <a:rPr lang="en-US" altLang="zh-TW" sz="900" dirty="0">
                <a:hlinkClick r:id="rId3"/>
              </a:rPr>
              <a:t>https://www.researchgate.net/figure/State-of-the-art-methods-on-LFW-at-time-of-publishing-Sorted-by-accuracy-descending_tbl1_300795728</a:t>
            </a:r>
            <a:endParaRPr lang="zh-TW" altLang="en-US" sz="900" dirty="0"/>
          </a:p>
        </p:txBody>
      </p:sp>
    </p:spTree>
    <p:extLst>
      <p:ext uri="{BB962C8B-B14F-4D97-AF65-F5344CB8AC3E}">
        <p14:creationId xmlns:p14="http://schemas.microsoft.com/office/powerpoint/2010/main" val="19642743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YouTube Faces DB</a:t>
            </a:r>
            <a:endParaRPr lang="zh-TW" altLang="en-US" dirty="0"/>
          </a:p>
        </p:txBody>
      </p:sp>
      <p:sp>
        <p:nvSpPr>
          <p:cNvPr id="3" name="內容版面配置區 2"/>
          <p:cNvSpPr>
            <a:spLocks noGrp="1"/>
          </p:cNvSpPr>
          <p:nvPr>
            <p:ph idx="1"/>
          </p:nvPr>
        </p:nvSpPr>
        <p:spPr/>
        <p:txBody>
          <a:bodyPr/>
          <a:lstStyle/>
          <a:p>
            <a:r>
              <a:rPr lang="en-US" altLang="zh-TW" dirty="0"/>
              <a:t>YouTube Faces DB</a:t>
            </a:r>
            <a:r>
              <a:rPr lang="zh-TW" altLang="en-US" dirty="0"/>
              <a:t> 是一個臉部影片數據庫，旨在研究視頻中無限制的面部識別問題。</a:t>
            </a:r>
          </a:p>
          <a:p>
            <a:r>
              <a:rPr lang="zh-TW" altLang="en-US" dirty="0"/>
              <a:t>數據集包含</a:t>
            </a:r>
            <a:r>
              <a:rPr lang="en-US" altLang="zh-TW" dirty="0"/>
              <a:t>1595</a:t>
            </a:r>
            <a:r>
              <a:rPr lang="zh-TW" altLang="en-US" dirty="0"/>
              <a:t>個不同人</a:t>
            </a:r>
            <a:r>
              <a:rPr lang="en-US" altLang="zh-TW" dirty="0"/>
              <a:t>,3425</a:t>
            </a:r>
            <a:r>
              <a:rPr lang="zh-TW" altLang="en-US" dirty="0"/>
              <a:t>個視頻。 所有視頻都是從</a:t>
            </a:r>
            <a:r>
              <a:rPr lang="en-US" altLang="zh-TW" dirty="0"/>
              <a:t>YouTube</a:t>
            </a:r>
            <a:r>
              <a:rPr lang="zh-TW" altLang="en-US" dirty="0"/>
              <a:t>下載的。 每個主題平均提供</a:t>
            </a:r>
            <a:r>
              <a:rPr lang="en-US" altLang="zh-TW" dirty="0"/>
              <a:t>2.15</a:t>
            </a:r>
            <a:r>
              <a:rPr lang="zh-TW" altLang="en-US" dirty="0"/>
              <a:t>個視頻。 剪輯持續時間最短為</a:t>
            </a:r>
            <a:r>
              <a:rPr lang="en-US" altLang="zh-TW" dirty="0"/>
              <a:t>48</a:t>
            </a:r>
            <a:r>
              <a:rPr lang="zh-TW" altLang="en-US" dirty="0"/>
              <a:t>幀，最長剪輯為</a:t>
            </a:r>
            <a:r>
              <a:rPr lang="en-US" altLang="zh-TW" dirty="0"/>
              <a:t>6,070</a:t>
            </a:r>
            <a:r>
              <a:rPr lang="zh-TW" altLang="en-US" dirty="0"/>
              <a:t>幀，視頻剪輯的平均長度為</a:t>
            </a:r>
            <a:r>
              <a:rPr lang="en-US" altLang="zh-TW" dirty="0"/>
              <a:t>181.3</a:t>
            </a:r>
            <a:r>
              <a:rPr lang="zh-TW" altLang="en-US" dirty="0"/>
              <a:t>幀。</a:t>
            </a:r>
          </a:p>
        </p:txBody>
      </p:sp>
      <p:pic>
        <p:nvPicPr>
          <p:cNvPr id="4098" name="Picture 2" descr="YouTubeFac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611328"/>
            <a:ext cx="5380596" cy="239239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389552" y="4737567"/>
            <a:ext cx="4244367" cy="300082"/>
          </a:xfrm>
          <a:prstGeom prst="rect">
            <a:avLst/>
          </a:prstGeom>
        </p:spPr>
        <p:txBody>
          <a:bodyPr wrap="none">
            <a:spAutoFit/>
          </a:bodyPr>
          <a:lstStyle/>
          <a:p>
            <a:r>
              <a:rPr lang="en-US" altLang="zh-TW" sz="1350" dirty="0">
                <a:hlinkClick r:id="rId3"/>
              </a:rPr>
              <a:t>http://vis-www.cs.umass.edu/fddb/index.html#download</a:t>
            </a:r>
            <a:endParaRPr lang="zh-TW" altLang="en-US" sz="1350" dirty="0"/>
          </a:p>
        </p:txBody>
      </p:sp>
    </p:spTree>
    <p:extLst>
      <p:ext uri="{BB962C8B-B14F-4D97-AF65-F5344CB8AC3E}">
        <p14:creationId xmlns:p14="http://schemas.microsoft.com/office/powerpoint/2010/main" val="375815579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Face Detection Data Set and Benchmark</a:t>
            </a:r>
            <a:r>
              <a:rPr lang="zh-TW" altLang="en-US" dirty="0"/>
              <a:t> </a:t>
            </a:r>
            <a:r>
              <a:rPr lang="en-US" altLang="zh-TW" dirty="0"/>
              <a:t>(FDDB)</a:t>
            </a:r>
            <a:endParaRPr lang="zh-TW" altLang="en-US" dirty="0"/>
          </a:p>
        </p:txBody>
      </p:sp>
      <p:sp>
        <p:nvSpPr>
          <p:cNvPr id="3" name="內容版面配置區 2"/>
          <p:cNvSpPr>
            <a:spLocks noGrp="1"/>
          </p:cNvSpPr>
          <p:nvPr>
            <p:ph idx="1"/>
          </p:nvPr>
        </p:nvSpPr>
        <p:spPr/>
        <p:txBody>
          <a:bodyPr/>
          <a:lstStyle/>
          <a:p>
            <a:r>
              <a:rPr lang="zh-TW" altLang="en-US" dirty="0"/>
              <a:t>無約束自然場景人臉檢測數據集，該數據集包含在從各個不同自然場景不面對拍攝的</a:t>
            </a:r>
            <a:r>
              <a:rPr lang="en-US" altLang="zh-TW" dirty="0"/>
              <a:t>2845</a:t>
            </a:r>
            <a:r>
              <a:rPr lang="zh-TW" altLang="en-US" dirty="0"/>
              <a:t>幅圖像中的</a:t>
            </a:r>
            <a:r>
              <a:rPr lang="en-US" altLang="zh-TW" dirty="0"/>
              <a:t>5171</a:t>
            </a:r>
            <a:r>
              <a:rPr lang="zh-TW" altLang="en-US" dirty="0"/>
              <a:t>個人臉。每個人臉都有其規定的坐標位置。</a:t>
            </a:r>
          </a:p>
        </p:txBody>
      </p:sp>
      <p:pic>
        <p:nvPicPr>
          <p:cNvPr id="3076" name="Picture 4" descr="「FDDB」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848" y="2223721"/>
            <a:ext cx="7177650" cy="1951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16566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WIDER FACE: A Face Detection Benchmark</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1600" dirty="0"/>
              <a:t>WIDER FACE</a:t>
            </a:r>
            <a:r>
              <a:rPr lang="zh-TW" altLang="en-US" sz="1600" dirty="0"/>
              <a:t>數據集是一個臉部檢測基準數據集。</a:t>
            </a:r>
            <a:r>
              <a:rPr lang="en-US" altLang="zh-TW" sz="1600" dirty="0"/>
              <a:t>WIDER</a:t>
            </a:r>
            <a:r>
              <a:rPr lang="zh-TW" altLang="en-US" sz="1600" dirty="0"/>
              <a:t>數據集中選擇了</a:t>
            </a:r>
            <a:r>
              <a:rPr lang="en-US" altLang="zh-TW" sz="1600" dirty="0"/>
              <a:t>32,203</a:t>
            </a:r>
            <a:r>
              <a:rPr lang="zh-TW" altLang="en-US" sz="1600" dirty="0"/>
              <a:t>張圖像，並標記了</a:t>
            </a:r>
            <a:r>
              <a:rPr lang="en-US" altLang="zh-TW" sz="1600" dirty="0"/>
              <a:t>393,703</a:t>
            </a:r>
            <a:r>
              <a:rPr lang="zh-TW" altLang="en-US" sz="1600" dirty="0"/>
              <a:t>張在比例，姿勢和遮擋方面具有高度可變性的面部，如示例圖像中所示。 </a:t>
            </a:r>
            <a:r>
              <a:rPr lang="en-US" altLang="zh-TW" sz="1600" dirty="0"/>
              <a:t>WIDER FACE</a:t>
            </a:r>
            <a:r>
              <a:rPr lang="zh-TW" altLang="en-US" sz="1600" dirty="0"/>
              <a:t>數據集基於</a:t>
            </a:r>
            <a:r>
              <a:rPr lang="en-US" altLang="zh-TW" sz="1600" dirty="0"/>
              <a:t>61</a:t>
            </a:r>
            <a:r>
              <a:rPr lang="zh-TW" altLang="en-US" sz="1600" dirty="0"/>
              <a:t>個事件類別進行組織。 對於每個事件類別，我們隨機選擇</a:t>
            </a:r>
            <a:r>
              <a:rPr lang="en-US" altLang="zh-TW" sz="1600" dirty="0"/>
              <a:t>40</a:t>
            </a:r>
            <a:r>
              <a:rPr lang="zh-TW" altLang="en-US" sz="1600" dirty="0"/>
              <a:t>％</a:t>
            </a:r>
            <a:r>
              <a:rPr lang="en-US" altLang="zh-TW" sz="1600" dirty="0"/>
              <a:t>/ 10</a:t>
            </a:r>
            <a:r>
              <a:rPr lang="zh-TW" altLang="en-US" sz="1600" dirty="0"/>
              <a:t>％</a:t>
            </a:r>
            <a:r>
              <a:rPr lang="en-US" altLang="zh-TW" sz="1600" dirty="0"/>
              <a:t>/ 50</a:t>
            </a:r>
            <a:r>
              <a:rPr lang="zh-TW" altLang="en-US" sz="1600" dirty="0"/>
              <a:t>％數據作為訓練，驗證和測試集。 我們採用與</a:t>
            </a:r>
            <a:r>
              <a:rPr lang="en-US" altLang="zh-TW" sz="1600" dirty="0"/>
              <a:t>PASCAL VOC</a:t>
            </a:r>
            <a:r>
              <a:rPr lang="zh-TW" altLang="en-US" sz="1600" dirty="0"/>
              <a:t>數據集相同的評估指標。</a:t>
            </a:r>
          </a:p>
        </p:txBody>
      </p:sp>
      <p:sp>
        <p:nvSpPr>
          <p:cNvPr id="4" name="矩形 3"/>
          <p:cNvSpPr/>
          <p:nvPr/>
        </p:nvSpPr>
        <p:spPr>
          <a:xfrm>
            <a:off x="5542132" y="4715094"/>
            <a:ext cx="2913490" cy="300082"/>
          </a:xfrm>
          <a:prstGeom prst="rect">
            <a:avLst/>
          </a:prstGeom>
        </p:spPr>
        <p:txBody>
          <a:bodyPr wrap="none">
            <a:spAutoFit/>
          </a:bodyPr>
          <a:lstStyle/>
          <a:p>
            <a:r>
              <a:rPr lang="en-US" altLang="zh-TW" sz="1350" dirty="0">
                <a:hlinkClick r:id="rId3"/>
              </a:rPr>
              <a:t>http://shuoyang1213.me/WIDERFACE/</a:t>
            </a:r>
            <a:endParaRPr lang="zh-TW" altLang="en-US" sz="1350" dirty="0"/>
          </a:p>
        </p:txBody>
      </p:sp>
      <p:pic>
        <p:nvPicPr>
          <p:cNvPr id="5122" name="Picture 2" descr="http://shuoyang1213.me/WIDERFACE/support/intr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008" y="2406535"/>
            <a:ext cx="6956651" cy="2308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321417"/>
      </p:ext>
    </p:extLst>
  </p:cSld>
  <p:clrMapOvr>
    <a:masterClrMapping/>
  </p:clrMapOvr>
  <p:timing>
    <p:tnLst>
      <p:par>
        <p:cTn id="1" dur="indefinite" restart="never" nodeType="tmRoot"/>
      </p:par>
    </p:tnLst>
  </p:timing>
</p:sld>
</file>

<file path=ppt/theme/theme1.xml><?xml version="1.0" encoding="utf-8"?>
<a:theme xmlns:a="http://schemas.openxmlformats.org/drawingml/2006/main" name="Leadtek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Leadtek_Template</Template>
  <TotalTime>56502</TotalTime>
  <Words>7439</Words>
  <Application>Microsoft Office PowerPoint</Application>
  <PresentationFormat>如螢幕大小 (16:9)</PresentationFormat>
  <Paragraphs>817</Paragraphs>
  <Slides>142</Slides>
  <Notes>55</Notes>
  <HiddenSlides>0</HiddenSlides>
  <MMClips>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142</vt:i4>
      </vt:variant>
    </vt:vector>
  </HeadingPairs>
  <TitlesOfParts>
    <vt:vector size="152" baseType="lpstr">
      <vt:lpstr>Arial Unicode MS</vt:lpstr>
      <vt:lpstr>宋体</vt:lpstr>
      <vt:lpstr>微軟正黑體</vt:lpstr>
      <vt:lpstr>微軟正黑體</vt:lpstr>
      <vt:lpstr>新細明體</vt:lpstr>
      <vt:lpstr>標楷體</vt:lpstr>
      <vt:lpstr>Arial</vt:lpstr>
      <vt:lpstr>Calibri</vt:lpstr>
      <vt:lpstr>Wingdings</vt:lpstr>
      <vt:lpstr>Leadtek_Template</vt:lpstr>
      <vt:lpstr>AI Learning Kit &amp; Edge Computing</vt:lpstr>
      <vt:lpstr>課程開始前請先安裝以下兩個軟體</vt:lpstr>
      <vt:lpstr>如何使用Jetson Nano</vt:lpstr>
      <vt:lpstr>設置 Jetson Nano</vt:lpstr>
      <vt:lpstr>PowerPoint 簡報</vt:lpstr>
      <vt:lpstr>使用SSH (PUTTY) 連線到 Jetson Nano</vt:lpstr>
      <vt:lpstr>網路設定</vt:lpstr>
      <vt:lpstr>網路設定</vt:lpstr>
      <vt:lpstr>網路設定</vt:lpstr>
      <vt:lpstr>使用PUTTY連線至Jetson Nano</vt:lpstr>
      <vt:lpstr>使用PUTTY連線至Jetson Nano</vt:lpstr>
      <vt:lpstr>查看Jetson Nano 實體網路IP</vt:lpstr>
      <vt:lpstr>開啟Xming</vt:lpstr>
      <vt:lpstr>測試鏡頭</vt:lpstr>
      <vt:lpstr>PowerPoint 簡報</vt:lpstr>
      <vt:lpstr>下載安裝 xquartz</vt:lpstr>
      <vt:lpstr>PowerPoint 簡報</vt:lpstr>
      <vt:lpstr>PowerPoint 簡報</vt:lpstr>
      <vt:lpstr>PowerPoint 簡報</vt:lpstr>
      <vt:lpstr>PowerPoint 簡報</vt:lpstr>
      <vt:lpstr>PowerPoint 簡報</vt:lpstr>
      <vt:lpstr>PowerPoint 簡報</vt:lpstr>
      <vt:lpstr>PowerPoint 簡報</vt:lpstr>
      <vt:lpstr>PowerPoint 簡報</vt:lpstr>
      <vt:lpstr>ssh 連線至 Jetson nano</vt:lpstr>
      <vt:lpstr>簡報大綱</vt:lpstr>
      <vt:lpstr>PowerPoint 簡報</vt:lpstr>
      <vt:lpstr>資訊產業發展架構</vt:lpstr>
      <vt:lpstr>從雲端運算到邊緣運算</vt:lpstr>
      <vt:lpstr>PowerPoint 簡報</vt:lpstr>
      <vt:lpstr>自動駕駛汽車</vt:lpstr>
      <vt:lpstr>人臉辨識應用</vt:lpstr>
      <vt:lpstr>人臉辨識應用-應用程式</vt:lpstr>
      <vt:lpstr>無人機</vt:lpstr>
      <vt:lpstr>醫療保健</vt:lpstr>
      <vt:lpstr>物件偵測-應用程式</vt:lpstr>
      <vt:lpstr>PowerPoint 簡報</vt:lpstr>
      <vt:lpstr>Edge Device For AI ?</vt:lpstr>
      <vt:lpstr>NVIDIA SDK for Jetson</vt:lpstr>
      <vt:lpstr>Edge Device of NVIDIA Jetson Series</vt:lpstr>
      <vt:lpstr>Edge Device 自動駕駛 ?</vt:lpstr>
      <vt:lpstr>NVIDIA DRIVE AGX Pegasus</vt:lpstr>
      <vt:lpstr>PowerPoint 簡報</vt:lpstr>
      <vt:lpstr>AI 模型如何佈署在Edge Device ?</vt:lpstr>
      <vt:lpstr>Deep learning training to deployment workflow</vt:lpstr>
      <vt:lpstr>AI inference procedure</vt:lpstr>
      <vt:lpstr>TensorRT 簡介</vt:lpstr>
      <vt:lpstr>TensorRT application with GPU solution</vt:lpstr>
      <vt:lpstr>5 Critical Factors of Deep Learning Inference</vt:lpstr>
      <vt:lpstr>The build phase performs the following optimizations on the layer graph</vt:lpstr>
      <vt:lpstr>Fuse network layers</vt:lpstr>
      <vt:lpstr>Graph optimization - Vertical fusion</vt:lpstr>
      <vt:lpstr>Graph optimization -Horizontal fusion</vt:lpstr>
      <vt:lpstr>Graph optimization concat elision</vt:lpstr>
      <vt:lpstr>reduces kernel launches</vt:lpstr>
      <vt:lpstr>Fusion layers of Network</vt:lpstr>
      <vt:lpstr>benchmark test</vt:lpstr>
      <vt:lpstr>BERT model -- TensorFlow</vt:lpstr>
      <vt:lpstr>Jasper model -- PyTorch</vt:lpstr>
      <vt:lpstr>Jasper model -- PyTorch</vt:lpstr>
      <vt:lpstr>PowerPoint 簡報</vt:lpstr>
      <vt:lpstr>AI Learning Kit</vt:lpstr>
      <vt:lpstr>PowerPoint 簡報</vt:lpstr>
      <vt:lpstr>進入 Digits</vt:lpstr>
      <vt:lpstr>準備預訓練之圖片</vt:lpstr>
      <vt:lpstr>選擇圖片存放的路徑</vt:lpstr>
      <vt:lpstr>開始製作 Dataset</vt:lpstr>
      <vt:lpstr>訓練模型</vt:lpstr>
      <vt:lpstr>選擇預訓練的資料集</vt:lpstr>
      <vt:lpstr>選擇訓練的模型架構</vt:lpstr>
      <vt:lpstr>PowerPoint 簡報</vt:lpstr>
      <vt:lpstr>取出必要的檔案</vt:lpstr>
      <vt:lpstr>至此資料夾中取出模型</vt:lpstr>
      <vt:lpstr>到 container 中查看路徑</vt:lpstr>
      <vt:lpstr>將模型取出</vt:lpstr>
      <vt:lpstr>至此資料夾中取出平均圖片</vt:lpstr>
      <vt:lpstr>到 container 中查看路徑</vt:lpstr>
      <vt:lpstr>將平均圖片取出</vt:lpstr>
      <vt:lpstr>將必要的檔案放入邊緣運算機器</vt:lpstr>
      <vt:lpstr>其他應用</vt:lpstr>
      <vt:lpstr>PowerPoint 簡報</vt:lpstr>
      <vt:lpstr>人臉辨識</vt:lpstr>
      <vt:lpstr>人臉辨識技術的困難</vt:lpstr>
      <vt:lpstr>人臉辨識流程</vt:lpstr>
      <vt:lpstr>人臉辨識-深度學習</vt:lpstr>
      <vt:lpstr>人臉辨識應用-國家安全</vt:lpstr>
      <vt:lpstr>人臉辨識應用-機場安檢</vt:lpstr>
      <vt:lpstr>人臉辨識應用-應用程式</vt:lpstr>
      <vt:lpstr>人臉辨識應用-商業應用</vt:lpstr>
      <vt:lpstr>人臉辨識應用-門禁與廠區管理</vt:lpstr>
      <vt:lpstr>機器學習開發流程-prepare data</vt:lpstr>
      <vt:lpstr>人臉辨識數據集</vt:lpstr>
      <vt:lpstr>Labeled Faces in the Wild Home (LFW)</vt:lpstr>
      <vt:lpstr>Labeled Faces in the Wild Home (LFW)</vt:lpstr>
      <vt:lpstr>LFW 歷年精度</vt:lpstr>
      <vt:lpstr>Deep learning + big data</vt:lpstr>
      <vt:lpstr>YouTube Faces DB</vt:lpstr>
      <vt:lpstr>Face Detection Data Set and Benchmark (FDDB)</vt:lpstr>
      <vt:lpstr>WIDER FACE: A Face Detection Benchmark</vt:lpstr>
      <vt:lpstr>Large-scale CelebFaces Attributes (CelebA) Dataset</vt:lpstr>
      <vt:lpstr>機器學習開發流程-training</vt:lpstr>
      <vt:lpstr>人臉辨識</vt:lpstr>
      <vt:lpstr>人臉辨識原理- Face detection </vt:lpstr>
      <vt:lpstr>HOG 原理</vt:lpstr>
      <vt:lpstr>HOG-滑動視窗</vt:lpstr>
      <vt:lpstr>Hog-識別臉部特徵</vt:lpstr>
      <vt:lpstr>HOG-擷取臉部圖像</vt:lpstr>
      <vt:lpstr>mtcnn</vt:lpstr>
      <vt:lpstr>人臉辨識原理- Posing and Projecting</vt:lpstr>
      <vt:lpstr>人臉辨識原理- Posing and Projecting </vt:lpstr>
      <vt:lpstr>人臉辨識原理- Posing and Projecting </vt:lpstr>
      <vt:lpstr>Dlib-標地面部特徵 </vt:lpstr>
      <vt:lpstr>人臉辨識原理-face recognition</vt:lpstr>
      <vt:lpstr>人臉辨識原理-face recognition</vt:lpstr>
      <vt:lpstr>Facenet 模型</vt:lpstr>
      <vt:lpstr>Facenet 模型</vt:lpstr>
      <vt:lpstr>Facenet 在複雜的光源和姿勢</vt:lpstr>
      <vt:lpstr>人臉辨識原理-face recognition</vt:lpstr>
      <vt:lpstr>Triplet loss</vt:lpstr>
      <vt:lpstr>Triplet loss 修正模型</vt:lpstr>
      <vt:lpstr>Triplet loss</vt:lpstr>
      <vt:lpstr>人臉辨識原理-face re cognition</vt:lpstr>
      <vt:lpstr>人臉辨識原理-face re cognition</vt:lpstr>
      <vt:lpstr>Facenet 模型架構</vt:lpstr>
      <vt:lpstr>FACENET –NN1</vt:lpstr>
      <vt:lpstr>FACENET –NN2</vt:lpstr>
      <vt:lpstr>FACENET 計算量與準確度</vt:lpstr>
      <vt:lpstr>FACENET 模型架構與準確度</vt:lpstr>
      <vt:lpstr>Facenet 圖片解析度與準確度</vt:lpstr>
      <vt:lpstr>Facenet 資料量與準確度</vt:lpstr>
      <vt:lpstr>Facenet 模型優勢</vt:lpstr>
      <vt:lpstr>人臉辨識準確度問題</vt:lpstr>
      <vt:lpstr>人臉辨識準確度問題</vt:lpstr>
      <vt:lpstr>PowerPoint 簡報</vt:lpstr>
      <vt:lpstr>情緒辨識</vt:lpstr>
      <vt:lpstr>性別與年齡辨識</vt:lpstr>
      <vt:lpstr>Deep fake</vt:lpstr>
      <vt:lpstr>PowerPoint 簡報</vt:lpstr>
      <vt:lpstr>PowerPoint 簡報</vt:lpstr>
      <vt:lpstr>加速人臉辨識模型</vt:lpstr>
      <vt:lpstr>LFFD 執行方式</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實作 tensorRT inference</dc:title>
  <dc:creator>Evan_Hsu 徐敬棠</dc:creator>
  <cp:lastModifiedBy>Evan_Hsu 徐敬棠</cp:lastModifiedBy>
  <cp:revision>267</cp:revision>
  <dcterms:created xsi:type="dcterms:W3CDTF">2019-09-24T03:31:33Z</dcterms:created>
  <dcterms:modified xsi:type="dcterms:W3CDTF">2021-03-19T02:37:08Z</dcterms:modified>
</cp:coreProperties>
</file>